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6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handoutMasterIdLst>
    <p:handoutMasterId r:id="rId24"/>
  </p:handoutMasterIdLst>
  <p:sldIdLst>
    <p:sldId id="280" r:id="rId3"/>
    <p:sldId id="281" r:id="rId4"/>
    <p:sldId id="257" r:id="rId5"/>
    <p:sldId id="259" r:id="rId6"/>
    <p:sldId id="258" r:id="rId7"/>
    <p:sldId id="277" r:id="rId8"/>
    <p:sldId id="276" r:id="rId9"/>
    <p:sldId id="261" r:id="rId10"/>
    <p:sldId id="263" r:id="rId11"/>
    <p:sldId id="278" r:id="rId12"/>
    <p:sldId id="270" r:id="rId13"/>
    <p:sldId id="275" r:id="rId14"/>
    <p:sldId id="271" r:id="rId15"/>
    <p:sldId id="283" r:id="rId16"/>
    <p:sldId id="269" r:id="rId17"/>
    <p:sldId id="282" r:id="rId18"/>
    <p:sldId id="268" r:id="rId19"/>
    <p:sldId id="284" r:id="rId20"/>
    <p:sldId id="272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na Kostakis" initials="IK" lastIdx="2" clrIdx="0">
    <p:extLst>
      <p:ext uri="{19B8F6BF-5375-455C-9EA6-DF929625EA0E}">
        <p15:presenceInfo xmlns:p15="http://schemas.microsoft.com/office/powerpoint/2012/main" userId="S-1-5-21-579868786-2669328126-3886333572-2708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FD306-AE26-4673-AE6F-65101546AC5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798C04-D788-4D89-9D35-C5442321B416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11 March – 30 April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9C4D8B1-0633-4E48-AD95-9509DB6FDDFA}" type="parTrans" cxnId="{19A5EDC4-8DFD-4BD0-B6E2-58374F847743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53A2D49-5634-4885-94E4-83D781D5904B}" type="sibTrans" cxnId="{19A5EDC4-8DFD-4BD0-B6E2-58374F847743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2FCFB9B-4A10-45A7-BD2B-DB03FBEF17CA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2018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D62E29F-5858-4E7C-A722-38298697BCB6}" type="parTrans" cxnId="{69BD12FB-C59D-4CC2-877D-E1E3D661C3DC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7124129F-471C-4440-98FE-DCE25A8D94BE}" type="sibTrans" cxnId="{69BD12FB-C59D-4CC2-877D-E1E3D661C3DC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175919C-BC4B-40B8-81FE-7A3BAEE345C8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2019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6166ED5-55F2-4E93-A39B-DC7DC0E676F1}" type="parTrans" cxnId="{7DA608AB-D0D0-42A7-876E-E66C117417B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FD4B4BD-9C4F-42CA-B2CB-EABA82C05ADC}" type="sibTrans" cxnId="{7DA608AB-D0D0-42A7-876E-E66C117417B6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CD3E4EE-ED43-4C79-B7A3-6BA2CA93E95D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>
          <a:solidFill>
            <a:schemeClr val="bg1">
              <a:lumMod val="85000"/>
            </a:schemeClr>
          </a:solidFill>
        </a:ln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2020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8589718-64AF-466B-A28E-CB8DC52D85E3}" type="parTrans" cxnId="{785B5771-783E-4C18-9E1B-D7753E1DA2A1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EB663C8-6630-4131-9F52-94CBECE96CE9}" type="sibTrans" cxnId="{785B5771-783E-4C18-9E1B-D7753E1DA2A1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B5E3382-1748-4802-ADF2-B2AEB929342C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 tested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39C3A26-4AC1-4DB2-9DBA-69402B1B5DB2}" type="parTrans" cxnId="{345B42A6-E211-4C02-A19B-D57179B80523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21A015B-43D0-4F41-A0C2-34BF74945F92}" type="sibTrans" cxnId="{345B42A6-E211-4C02-A19B-D57179B80523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6C929987-A88A-46FB-9C57-B01C17624DFF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COVID-19 positive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70B61AE-0E8A-414E-904D-96DC2CFDCA42}" type="parTrans" cxnId="{F7035B77-9A81-4F7B-B799-2930320CE5DB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FAB4415-A82B-433D-AD5D-EA2576A6A79A}" type="sibTrans" cxnId="{F7035B77-9A81-4F7B-B799-2930320CE5DB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64B3392-FEF7-413F-BB05-02C89C2FAACD}">
      <dgm:prSet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 w="28575"/>
      </dgm:spPr>
      <dgm:t>
        <a:bodyPr/>
        <a:lstStyle/>
        <a:p>
          <a:r>
            <a:rPr lang="en-US" sz="1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COVID-19 negative</a:t>
          </a:r>
          <a:endParaRPr lang="en-US" sz="1800" b="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A3E2AF8-71A5-47BB-921B-7B347DA099C6}" type="parTrans" cxnId="{FE516DC7-48DC-4A9C-A43C-E4563C24F31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19050"/>
      </dgm:spPr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D30EB9B7-3933-46DC-803B-75A2DB575BDD}" type="sibTrans" cxnId="{FE516DC7-48DC-4A9C-A43C-E4563C24F312}">
      <dgm:prSet/>
      <dgm:spPr/>
      <dgm:t>
        <a:bodyPr/>
        <a:lstStyle/>
        <a:p>
          <a:endParaRPr lang="en-US" sz="1800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57670D6-2F5B-40A4-BC44-6A8A55FC4830}" type="pres">
      <dgm:prSet presAssocID="{87BFD306-AE26-4673-AE6F-65101546AC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C788781-505E-45AD-B2DC-F5FE554E54E4}" type="pres">
      <dgm:prSet presAssocID="{BD798C04-D788-4D89-9D35-C5442321B416}" presName="hierRoot1" presStyleCnt="0">
        <dgm:presLayoutVars>
          <dgm:hierBranch val="init"/>
        </dgm:presLayoutVars>
      </dgm:prSet>
      <dgm:spPr/>
    </dgm:pt>
    <dgm:pt modelId="{AFD044AC-6352-4633-A6A1-5FA698E26359}" type="pres">
      <dgm:prSet presAssocID="{BD798C04-D788-4D89-9D35-C5442321B416}" presName="rootComposite1" presStyleCnt="0"/>
      <dgm:spPr/>
    </dgm:pt>
    <dgm:pt modelId="{4D369C02-4721-4433-93B3-636A9E85C2B3}" type="pres">
      <dgm:prSet presAssocID="{BD798C04-D788-4D89-9D35-C5442321B416}" presName="rootText1" presStyleLbl="node0" presStyleIdx="0" presStyleCnt="1" custScaleX="116006" custScaleY="775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7B912B-FCF2-4016-9413-25752203EDF4}" type="pres">
      <dgm:prSet presAssocID="{BD798C04-D788-4D89-9D35-C5442321B416}" presName="rootConnector1" presStyleLbl="node1" presStyleIdx="0" presStyleCnt="0"/>
      <dgm:spPr/>
    </dgm:pt>
    <dgm:pt modelId="{E72348E2-BCF2-4B71-8B3A-1100DF485684}" type="pres">
      <dgm:prSet presAssocID="{BD798C04-D788-4D89-9D35-C5442321B416}" presName="hierChild2" presStyleCnt="0"/>
      <dgm:spPr/>
    </dgm:pt>
    <dgm:pt modelId="{04576582-A940-49B5-8653-F7D028E3AF5C}" type="pres">
      <dgm:prSet presAssocID="{AD62E29F-5858-4E7C-A722-38298697BCB6}" presName="Name37" presStyleLbl="parChTrans1D2" presStyleIdx="0" presStyleCnt="3"/>
      <dgm:spPr/>
    </dgm:pt>
    <dgm:pt modelId="{2700E709-B448-44CC-AD7E-5155749EDFCD}" type="pres">
      <dgm:prSet presAssocID="{22FCFB9B-4A10-45A7-BD2B-DB03FBEF17CA}" presName="hierRoot2" presStyleCnt="0">
        <dgm:presLayoutVars>
          <dgm:hierBranch val="init"/>
        </dgm:presLayoutVars>
      </dgm:prSet>
      <dgm:spPr/>
    </dgm:pt>
    <dgm:pt modelId="{31D59582-CC24-4649-B53E-6C12B67C3F95}" type="pres">
      <dgm:prSet presAssocID="{22FCFB9B-4A10-45A7-BD2B-DB03FBEF17CA}" presName="rootComposite" presStyleCnt="0"/>
      <dgm:spPr/>
    </dgm:pt>
    <dgm:pt modelId="{2B237C16-C15E-4626-ADE2-88201968B386}" type="pres">
      <dgm:prSet presAssocID="{22FCFB9B-4A10-45A7-BD2B-DB03FBEF17CA}" presName="rootText" presStyleLbl="node2" presStyleIdx="0" presStyleCnt="3" custScaleX="50833" custScaleY="775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3A79BB-DA45-46E7-81CB-BFF7EA10458B}" type="pres">
      <dgm:prSet presAssocID="{22FCFB9B-4A10-45A7-BD2B-DB03FBEF17CA}" presName="rootConnector" presStyleLbl="node2" presStyleIdx="0" presStyleCnt="3"/>
      <dgm:spPr/>
    </dgm:pt>
    <dgm:pt modelId="{E16872AC-1E83-46BC-BB73-F27B8883F541}" type="pres">
      <dgm:prSet presAssocID="{22FCFB9B-4A10-45A7-BD2B-DB03FBEF17CA}" presName="hierChild4" presStyleCnt="0"/>
      <dgm:spPr/>
    </dgm:pt>
    <dgm:pt modelId="{AB82E6A3-BC39-48D3-97FB-C89E0AAB82B8}" type="pres">
      <dgm:prSet presAssocID="{22FCFB9B-4A10-45A7-BD2B-DB03FBEF17CA}" presName="hierChild5" presStyleCnt="0"/>
      <dgm:spPr/>
    </dgm:pt>
    <dgm:pt modelId="{3E967579-6819-475F-9FB3-DC6EDF2A10C5}" type="pres">
      <dgm:prSet presAssocID="{E6166ED5-55F2-4E93-A39B-DC7DC0E676F1}" presName="Name37" presStyleLbl="parChTrans1D2" presStyleIdx="1" presStyleCnt="3"/>
      <dgm:spPr/>
    </dgm:pt>
    <dgm:pt modelId="{D44DD4D2-75D0-42D7-AEFB-9FB076044BFB}" type="pres">
      <dgm:prSet presAssocID="{8175919C-BC4B-40B8-81FE-7A3BAEE345C8}" presName="hierRoot2" presStyleCnt="0">
        <dgm:presLayoutVars>
          <dgm:hierBranch val="init"/>
        </dgm:presLayoutVars>
      </dgm:prSet>
      <dgm:spPr/>
    </dgm:pt>
    <dgm:pt modelId="{7D1E32CF-12BA-440D-85DA-207A8A063418}" type="pres">
      <dgm:prSet presAssocID="{8175919C-BC4B-40B8-81FE-7A3BAEE345C8}" presName="rootComposite" presStyleCnt="0"/>
      <dgm:spPr/>
    </dgm:pt>
    <dgm:pt modelId="{1F21B964-9EBE-4F87-A47E-137C5F761A35}" type="pres">
      <dgm:prSet presAssocID="{8175919C-BC4B-40B8-81FE-7A3BAEE345C8}" presName="rootText" presStyleLbl="node2" presStyleIdx="1" presStyleCnt="3" custScaleX="50833" custScaleY="77546">
        <dgm:presLayoutVars>
          <dgm:chPref val="3"/>
        </dgm:presLayoutVars>
      </dgm:prSet>
      <dgm:spPr/>
    </dgm:pt>
    <dgm:pt modelId="{DBDF4068-51E0-4011-A10F-FA3AA2256409}" type="pres">
      <dgm:prSet presAssocID="{8175919C-BC4B-40B8-81FE-7A3BAEE345C8}" presName="rootConnector" presStyleLbl="node2" presStyleIdx="1" presStyleCnt="3"/>
      <dgm:spPr/>
    </dgm:pt>
    <dgm:pt modelId="{6A09AE6F-74D2-42C1-9788-60231297D640}" type="pres">
      <dgm:prSet presAssocID="{8175919C-BC4B-40B8-81FE-7A3BAEE345C8}" presName="hierChild4" presStyleCnt="0"/>
      <dgm:spPr/>
    </dgm:pt>
    <dgm:pt modelId="{6E64DCFC-8E12-4A4F-B10D-3B56A80AE09E}" type="pres">
      <dgm:prSet presAssocID="{8175919C-BC4B-40B8-81FE-7A3BAEE345C8}" presName="hierChild5" presStyleCnt="0"/>
      <dgm:spPr/>
    </dgm:pt>
    <dgm:pt modelId="{28B6DF68-4327-464C-A0C6-F526B8FFF477}" type="pres">
      <dgm:prSet presAssocID="{A8589718-64AF-466B-A28E-CB8DC52D85E3}" presName="Name37" presStyleLbl="parChTrans1D2" presStyleIdx="2" presStyleCnt="3"/>
      <dgm:spPr/>
    </dgm:pt>
    <dgm:pt modelId="{570881E1-4567-4C1E-9FA8-00E3DD7829A0}" type="pres">
      <dgm:prSet presAssocID="{5CD3E4EE-ED43-4C79-B7A3-6BA2CA93E95D}" presName="hierRoot2" presStyleCnt="0">
        <dgm:presLayoutVars>
          <dgm:hierBranch/>
        </dgm:presLayoutVars>
      </dgm:prSet>
      <dgm:spPr/>
    </dgm:pt>
    <dgm:pt modelId="{9E50D248-02AA-433D-99A9-9FC5185A492D}" type="pres">
      <dgm:prSet presAssocID="{5CD3E4EE-ED43-4C79-B7A3-6BA2CA93E95D}" presName="rootComposite" presStyleCnt="0"/>
      <dgm:spPr/>
    </dgm:pt>
    <dgm:pt modelId="{34832770-5884-497D-A267-A06B703235AA}" type="pres">
      <dgm:prSet presAssocID="{5CD3E4EE-ED43-4C79-B7A3-6BA2CA93E95D}" presName="rootText" presStyleLbl="node2" presStyleIdx="2" presStyleCnt="3" custScaleX="50833" custScaleY="77546">
        <dgm:presLayoutVars>
          <dgm:chPref val="3"/>
        </dgm:presLayoutVars>
      </dgm:prSet>
      <dgm:spPr/>
    </dgm:pt>
    <dgm:pt modelId="{D4C51DCF-D7BB-4307-BBB1-F971BDF493A4}" type="pres">
      <dgm:prSet presAssocID="{5CD3E4EE-ED43-4C79-B7A3-6BA2CA93E95D}" presName="rootConnector" presStyleLbl="node2" presStyleIdx="2" presStyleCnt="3"/>
      <dgm:spPr/>
    </dgm:pt>
    <dgm:pt modelId="{7C3AD4F1-67DA-44F8-8492-3DDF71EA2565}" type="pres">
      <dgm:prSet presAssocID="{5CD3E4EE-ED43-4C79-B7A3-6BA2CA93E95D}" presName="hierChild4" presStyleCnt="0"/>
      <dgm:spPr/>
    </dgm:pt>
    <dgm:pt modelId="{93B0F250-D7E1-40CD-A6E2-72AC6C4C9D3F}" type="pres">
      <dgm:prSet presAssocID="{170B61AE-0E8A-414E-904D-96DC2CFDCA42}" presName="Name35" presStyleLbl="parChTrans1D3" presStyleIdx="0" presStyleCnt="3"/>
      <dgm:spPr/>
    </dgm:pt>
    <dgm:pt modelId="{ABAA9FF7-FC19-4CA9-9313-C0496D5E60A6}" type="pres">
      <dgm:prSet presAssocID="{6C929987-A88A-46FB-9C57-B01C17624DFF}" presName="hierRoot2" presStyleCnt="0">
        <dgm:presLayoutVars>
          <dgm:hierBranch/>
        </dgm:presLayoutVars>
      </dgm:prSet>
      <dgm:spPr/>
    </dgm:pt>
    <dgm:pt modelId="{F1D2BC78-1175-484E-ADC0-84D4CBBA620C}" type="pres">
      <dgm:prSet presAssocID="{6C929987-A88A-46FB-9C57-B01C17624DFF}" presName="rootComposite" presStyleCnt="0"/>
      <dgm:spPr/>
    </dgm:pt>
    <dgm:pt modelId="{0EF12177-4959-41FA-9698-604B69434FE7}" type="pres">
      <dgm:prSet presAssocID="{6C929987-A88A-46FB-9C57-B01C17624DFF}" presName="rootText" presStyleLbl="node3" presStyleIdx="0" presStyleCnt="3" custScaleX="50833" custScaleY="775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4E528ED-E001-45A0-9EDD-B9D164126424}" type="pres">
      <dgm:prSet presAssocID="{6C929987-A88A-46FB-9C57-B01C17624DFF}" presName="rootConnector" presStyleLbl="node3" presStyleIdx="0" presStyleCnt="3"/>
      <dgm:spPr/>
    </dgm:pt>
    <dgm:pt modelId="{AB0E8E85-35E8-41E8-9329-79FBB3EB3D48}" type="pres">
      <dgm:prSet presAssocID="{6C929987-A88A-46FB-9C57-B01C17624DFF}" presName="hierChild4" presStyleCnt="0"/>
      <dgm:spPr/>
    </dgm:pt>
    <dgm:pt modelId="{C96F1987-A50A-4412-9B86-B32134E35E3E}" type="pres">
      <dgm:prSet presAssocID="{6C929987-A88A-46FB-9C57-B01C17624DFF}" presName="hierChild5" presStyleCnt="0"/>
      <dgm:spPr/>
    </dgm:pt>
    <dgm:pt modelId="{BEEFFDD1-5DDB-46E7-898E-E3DDA51AD14B}" type="pres">
      <dgm:prSet presAssocID="{8A3E2AF8-71A5-47BB-921B-7B347DA099C6}" presName="Name35" presStyleLbl="parChTrans1D3" presStyleIdx="1" presStyleCnt="3"/>
      <dgm:spPr/>
    </dgm:pt>
    <dgm:pt modelId="{376FB42C-71E1-48DA-B952-D08ECE8C80F4}" type="pres">
      <dgm:prSet presAssocID="{264B3392-FEF7-413F-BB05-02C89C2FAACD}" presName="hierRoot2" presStyleCnt="0">
        <dgm:presLayoutVars>
          <dgm:hierBranch/>
        </dgm:presLayoutVars>
      </dgm:prSet>
      <dgm:spPr/>
    </dgm:pt>
    <dgm:pt modelId="{BE950305-F5C4-4E18-B928-0B1B88E5B288}" type="pres">
      <dgm:prSet presAssocID="{264B3392-FEF7-413F-BB05-02C89C2FAACD}" presName="rootComposite" presStyleCnt="0"/>
      <dgm:spPr/>
    </dgm:pt>
    <dgm:pt modelId="{6C688CD7-2207-4F0A-87E4-94FE3A3041A7}" type="pres">
      <dgm:prSet presAssocID="{264B3392-FEF7-413F-BB05-02C89C2FAACD}" presName="rootText" presStyleLbl="node3" presStyleIdx="1" presStyleCnt="3" custScaleX="50833" custScaleY="775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0D5054-4D0A-4984-9F62-4AF86342521D}" type="pres">
      <dgm:prSet presAssocID="{264B3392-FEF7-413F-BB05-02C89C2FAACD}" presName="rootConnector" presStyleLbl="node3" presStyleIdx="1" presStyleCnt="3"/>
      <dgm:spPr/>
    </dgm:pt>
    <dgm:pt modelId="{DB6BE461-8E15-4A0C-9E72-DA336BC035DF}" type="pres">
      <dgm:prSet presAssocID="{264B3392-FEF7-413F-BB05-02C89C2FAACD}" presName="hierChild4" presStyleCnt="0"/>
      <dgm:spPr/>
    </dgm:pt>
    <dgm:pt modelId="{6D98C15F-B0D3-4FEF-A691-897F882917E4}" type="pres">
      <dgm:prSet presAssocID="{264B3392-FEF7-413F-BB05-02C89C2FAACD}" presName="hierChild5" presStyleCnt="0"/>
      <dgm:spPr/>
    </dgm:pt>
    <dgm:pt modelId="{A05EAEAC-AB38-45B2-AD16-F4D4978F4A81}" type="pres">
      <dgm:prSet presAssocID="{539C3A26-4AC1-4DB2-9DBA-69402B1B5DB2}" presName="Name35" presStyleLbl="parChTrans1D3" presStyleIdx="2" presStyleCnt="3"/>
      <dgm:spPr/>
    </dgm:pt>
    <dgm:pt modelId="{086EBFBF-EBF7-4223-8326-813D78D7D57D}" type="pres">
      <dgm:prSet presAssocID="{3B5E3382-1748-4802-ADF2-B2AEB929342C}" presName="hierRoot2" presStyleCnt="0">
        <dgm:presLayoutVars>
          <dgm:hierBranch/>
        </dgm:presLayoutVars>
      </dgm:prSet>
      <dgm:spPr/>
    </dgm:pt>
    <dgm:pt modelId="{BDC89DBB-2FAA-4C4F-8ABB-0895AB492944}" type="pres">
      <dgm:prSet presAssocID="{3B5E3382-1748-4802-ADF2-B2AEB929342C}" presName="rootComposite" presStyleCnt="0"/>
      <dgm:spPr/>
    </dgm:pt>
    <dgm:pt modelId="{91011B92-D75E-4EAD-AE65-FE8B96CC19DC}" type="pres">
      <dgm:prSet presAssocID="{3B5E3382-1748-4802-ADF2-B2AEB929342C}" presName="rootText" presStyleLbl="node3" presStyleIdx="2" presStyleCnt="3" custScaleX="50833" custScaleY="7754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FCA649-6CBC-4ED9-B1C6-3FE546E09E25}" type="pres">
      <dgm:prSet presAssocID="{3B5E3382-1748-4802-ADF2-B2AEB929342C}" presName="rootConnector" presStyleLbl="node3" presStyleIdx="2" presStyleCnt="3"/>
      <dgm:spPr/>
    </dgm:pt>
    <dgm:pt modelId="{649C4DD5-3E53-43E3-9A98-461DFD52D4AC}" type="pres">
      <dgm:prSet presAssocID="{3B5E3382-1748-4802-ADF2-B2AEB929342C}" presName="hierChild4" presStyleCnt="0"/>
      <dgm:spPr/>
    </dgm:pt>
    <dgm:pt modelId="{ADB1D9EC-C97B-46C4-8198-32CE8965B39F}" type="pres">
      <dgm:prSet presAssocID="{3B5E3382-1748-4802-ADF2-B2AEB929342C}" presName="hierChild5" presStyleCnt="0"/>
      <dgm:spPr/>
    </dgm:pt>
    <dgm:pt modelId="{5CFB451A-7D9E-4908-B6EC-1DDC66456A01}" type="pres">
      <dgm:prSet presAssocID="{5CD3E4EE-ED43-4C79-B7A3-6BA2CA93E95D}" presName="hierChild5" presStyleCnt="0"/>
      <dgm:spPr/>
    </dgm:pt>
    <dgm:pt modelId="{AD036D3D-BE10-44F2-981D-A060C3D226CD}" type="pres">
      <dgm:prSet presAssocID="{BD798C04-D788-4D89-9D35-C5442321B416}" presName="hierChild3" presStyleCnt="0"/>
      <dgm:spPr/>
    </dgm:pt>
  </dgm:ptLst>
  <dgm:cxnLst>
    <dgm:cxn modelId="{2620C60B-21B1-42D7-8220-5EB70D23D7F6}" type="presOf" srcId="{BD798C04-D788-4D89-9D35-C5442321B416}" destId="{247B912B-FCF2-4016-9413-25752203EDF4}" srcOrd="1" destOrd="0" presId="urn:microsoft.com/office/officeart/2005/8/layout/orgChart1"/>
    <dgm:cxn modelId="{DB48AF1E-0581-4CC9-A5F4-9D683DEC0368}" type="presOf" srcId="{5CD3E4EE-ED43-4C79-B7A3-6BA2CA93E95D}" destId="{D4C51DCF-D7BB-4307-BBB1-F971BDF493A4}" srcOrd="1" destOrd="0" presId="urn:microsoft.com/office/officeart/2005/8/layout/orgChart1"/>
    <dgm:cxn modelId="{D9FA62C6-7143-4283-9A08-A985ED130036}" type="presOf" srcId="{170B61AE-0E8A-414E-904D-96DC2CFDCA42}" destId="{93B0F250-D7E1-40CD-A6E2-72AC6C4C9D3F}" srcOrd="0" destOrd="0" presId="urn:microsoft.com/office/officeart/2005/8/layout/orgChart1"/>
    <dgm:cxn modelId="{B613AF1F-901B-42D5-927C-30A252468C30}" type="presOf" srcId="{6C929987-A88A-46FB-9C57-B01C17624DFF}" destId="{E4E528ED-E001-45A0-9EDD-B9D164126424}" srcOrd="1" destOrd="0" presId="urn:microsoft.com/office/officeart/2005/8/layout/orgChart1"/>
    <dgm:cxn modelId="{345B42A6-E211-4C02-A19B-D57179B80523}" srcId="{5CD3E4EE-ED43-4C79-B7A3-6BA2CA93E95D}" destId="{3B5E3382-1748-4802-ADF2-B2AEB929342C}" srcOrd="2" destOrd="0" parTransId="{539C3A26-4AC1-4DB2-9DBA-69402B1B5DB2}" sibTransId="{121A015B-43D0-4F41-A0C2-34BF74945F92}"/>
    <dgm:cxn modelId="{16475086-1F0B-4614-AE60-F61A93BBB9FB}" type="presOf" srcId="{264B3392-FEF7-413F-BB05-02C89C2FAACD}" destId="{C20D5054-4D0A-4984-9F62-4AF86342521D}" srcOrd="1" destOrd="0" presId="urn:microsoft.com/office/officeart/2005/8/layout/orgChart1"/>
    <dgm:cxn modelId="{E90F3EC1-D736-4B3A-8059-B26B9E15F4CC}" type="presOf" srcId="{E6166ED5-55F2-4E93-A39B-DC7DC0E676F1}" destId="{3E967579-6819-475F-9FB3-DC6EDF2A10C5}" srcOrd="0" destOrd="0" presId="urn:microsoft.com/office/officeart/2005/8/layout/orgChart1"/>
    <dgm:cxn modelId="{FC6C562E-58AD-4836-BA59-AD848D44411C}" type="presOf" srcId="{87BFD306-AE26-4673-AE6F-65101546AC56}" destId="{357670D6-2F5B-40A4-BC44-6A8A55FC4830}" srcOrd="0" destOrd="0" presId="urn:microsoft.com/office/officeart/2005/8/layout/orgChart1"/>
    <dgm:cxn modelId="{39A7B834-45A5-4BCF-9C85-39D5016CC939}" type="presOf" srcId="{22FCFB9B-4A10-45A7-BD2B-DB03FBEF17CA}" destId="{2B237C16-C15E-4626-ADE2-88201968B386}" srcOrd="0" destOrd="0" presId="urn:microsoft.com/office/officeart/2005/8/layout/orgChart1"/>
    <dgm:cxn modelId="{19A5EDC4-8DFD-4BD0-B6E2-58374F847743}" srcId="{87BFD306-AE26-4673-AE6F-65101546AC56}" destId="{BD798C04-D788-4D89-9D35-C5442321B416}" srcOrd="0" destOrd="0" parTransId="{A9C4D8B1-0633-4E48-AD95-9509DB6FDDFA}" sibTransId="{853A2D49-5634-4885-94E4-83D781D5904B}"/>
    <dgm:cxn modelId="{307BBD48-09C8-4465-9F30-0A7A3D4D6A84}" type="presOf" srcId="{264B3392-FEF7-413F-BB05-02C89C2FAACD}" destId="{6C688CD7-2207-4F0A-87E4-94FE3A3041A7}" srcOrd="0" destOrd="0" presId="urn:microsoft.com/office/officeart/2005/8/layout/orgChart1"/>
    <dgm:cxn modelId="{A61BC4DD-C663-4426-8491-A3F4FE5E7907}" type="presOf" srcId="{6C929987-A88A-46FB-9C57-B01C17624DFF}" destId="{0EF12177-4959-41FA-9698-604B69434FE7}" srcOrd="0" destOrd="0" presId="urn:microsoft.com/office/officeart/2005/8/layout/orgChart1"/>
    <dgm:cxn modelId="{1BCB7621-ABA8-4DE5-8F79-C31E26441CEA}" type="presOf" srcId="{8A3E2AF8-71A5-47BB-921B-7B347DA099C6}" destId="{BEEFFDD1-5DDB-46E7-898E-E3DDA51AD14B}" srcOrd="0" destOrd="0" presId="urn:microsoft.com/office/officeart/2005/8/layout/orgChart1"/>
    <dgm:cxn modelId="{69BD12FB-C59D-4CC2-877D-E1E3D661C3DC}" srcId="{BD798C04-D788-4D89-9D35-C5442321B416}" destId="{22FCFB9B-4A10-45A7-BD2B-DB03FBEF17CA}" srcOrd="0" destOrd="0" parTransId="{AD62E29F-5858-4E7C-A722-38298697BCB6}" sibTransId="{7124129F-471C-4440-98FE-DCE25A8D94BE}"/>
    <dgm:cxn modelId="{72CC4812-D43C-416C-B954-B73097FFA73B}" type="presOf" srcId="{3B5E3382-1748-4802-ADF2-B2AEB929342C}" destId="{A8FCA649-6CBC-4ED9-B1C6-3FE546E09E25}" srcOrd="1" destOrd="0" presId="urn:microsoft.com/office/officeart/2005/8/layout/orgChart1"/>
    <dgm:cxn modelId="{FE516DC7-48DC-4A9C-A43C-E4563C24F312}" srcId="{5CD3E4EE-ED43-4C79-B7A3-6BA2CA93E95D}" destId="{264B3392-FEF7-413F-BB05-02C89C2FAACD}" srcOrd="1" destOrd="0" parTransId="{8A3E2AF8-71A5-47BB-921B-7B347DA099C6}" sibTransId="{D30EB9B7-3933-46DC-803B-75A2DB575BDD}"/>
    <dgm:cxn modelId="{BC79C71D-221F-47F8-8D10-14873EE4B2E2}" type="presOf" srcId="{BD798C04-D788-4D89-9D35-C5442321B416}" destId="{4D369C02-4721-4433-93B3-636A9E85C2B3}" srcOrd="0" destOrd="0" presId="urn:microsoft.com/office/officeart/2005/8/layout/orgChart1"/>
    <dgm:cxn modelId="{D677DA0F-563E-4E93-89E0-4FB85FB65826}" type="presOf" srcId="{5CD3E4EE-ED43-4C79-B7A3-6BA2CA93E95D}" destId="{34832770-5884-497D-A267-A06B703235AA}" srcOrd="0" destOrd="0" presId="urn:microsoft.com/office/officeart/2005/8/layout/orgChart1"/>
    <dgm:cxn modelId="{5433BE45-BA97-440C-82C2-5F44BF670DA5}" type="presOf" srcId="{AD62E29F-5858-4E7C-A722-38298697BCB6}" destId="{04576582-A940-49B5-8653-F7D028E3AF5C}" srcOrd="0" destOrd="0" presId="urn:microsoft.com/office/officeart/2005/8/layout/orgChart1"/>
    <dgm:cxn modelId="{66015FD3-D6C9-4DFE-8E3C-71695253A25A}" type="presOf" srcId="{8175919C-BC4B-40B8-81FE-7A3BAEE345C8}" destId="{1F21B964-9EBE-4F87-A47E-137C5F761A35}" srcOrd="0" destOrd="0" presId="urn:microsoft.com/office/officeart/2005/8/layout/orgChart1"/>
    <dgm:cxn modelId="{785B5771-783E-4C18-9E1B-D7753E1DA2A1}" srcId="{BD798C04-D788-4D89-9D35-C5442321B416}" destId="{5CD3E4EE-ED43-4C79-B7A3-6BA2CA93E95D}" srcOrd="2" destOrd="0" parTransId="{A8589718-64AF-466B-A28E-CB8DC52D85E3}" sibTransId="{BEB663C8-6630-4131-9F52-94CBECE96CE9}"/>
    <dgm:cxn modelId="{7DA608AB-D0D0-42A7-876E-E66C117417B6}" srcId="{BD798C04-D788-4D89-9D35-C5442321B416}" destId="{8175919C-BC4B-40B8-81FE-7A3BAEE345C8}" srcOrd="1" destOrd="0" parTransId="{E6166ED5-55F2-4E93-A39B-DC7DC0E676F1}" sibTransId="{9FD4B4BD-9C4F-42CA-B2CB-EABA82C05ADC}"/>
    <dgm:cxn modelId="{7140AC50-BECD-4A8F-BBDD-D30862860E53}" type="presOf" srcId="{3B5E3382-1748-4802-ADF2-B2AEB929342C}" destId="{91011B92-D75E-4EAD-AE65-FE8B96CC19DC}" srcOrd="0" destOrd="0" presId="urn:microsoft.com/office/officeart/2005/8/layout/orgChart1"/>
    <dgm:cxn modelId="{EE75C050-E87F-4997-959C-55AB2B0A5035}" type="presOf" srcId="{539C3A26-4AC1-4DB2-9DBA-69402B1B5DB2}" destId="{A05EAEAC-AB38-45B2-AD16-F4D4978F4A81}" srcOrd="0" destOrd="0" presId="urn:microsoft.com/office/officeart/2005/8/layout/orgChart1"/>
    <dgm:cxn modelId="{F7035B77-9A81-4F7B-B799-2930320CE5DB}" srcId="{5CD3E4EE-ED43-4C79-B7A3-6BA2CA93E95D}" destId="{6C929987-A88A-46FB-9C57-B01C17624DFF}" srcOrd="0" destOrd="0" parTransId="{170B61AE-0E8A-414E-904D-96DC2CFDCA42}" sibTransId="{5FAB4415-A82B-433D-AD5D-EA2576A6A79A}"/>
    <dgm:cxn modelId="{125BEF9B-0F00-4219-B8C8-74FFBFBE4926}" type="presOf" srcId="{22FCFB9B-4A10-45A7-BD2B-DB03FBEF17CA}" destId="{923A79BB-DA45-46E7-81CB-BFF7EA10458B}" srcOrd="1" destOrd="0" presId="urn:microsoft.com/office/officeart/2005/8/layout/orgChart1"/>
    <dgm:cxn modelId="{181F916F-1552-417A-8B9F-367E763113A8}" type="presOf" srcId="{A8589718-64AF-466B-A28E-CB8DC52D85E3}" destId="{28B6DF68-4327-464C-A0C6-F526B8FFF477}" srcOrd="0" destOrd="0" presId="urn:microsoft.com/office/officeart/2005/8/layout/orgChart1"/>
    <dgm:cxn modelId="{FED9F84F-E179-4FA4-BC56-ADC4F1CA9776}" type="presOf" srcId="{8175919C-BC4B-40B8-81FE-7A3BAEE345C8}" destId="{DBDF4068-51E0-4011-A10F-FA3AA2256409}" srcOrd="1" destOrd="0" presId="urn:microsoft.com/office/officeart/2005/8/layout/orgChart1"/>
    <dgm:cxn modelId="{BAD4D27B-CC12-4031-B63F-5C20224B31C6}" type="presParOf" srcId="{357670D6-2F5B-40A4-BC44-6A8A55FC4830}" destId="{3C788781-505E-45AD-B2DC-F5FE554E54E4}" srcOrd="0" destOrd="0" presId="urn:microsoft.com/office/officeart/2005/8/layout/orgChart1"/>
    <dgm:cxn modelId="{B137A125-BE15-40C4-9170-0D636B01EFAF}" type="presParOf" srcId="{3C788781-505E-45AD-B2DC-F5FE554E54E4}" destId="{AFD044AC-6352-4633-A6A1-5FA698E26359}" srcOrd="0" destOrd="0" presId="urn:microsoft.com/office/officeart/2005/8/layout/orgChart1"/>
    <dgm:cxn modelId="{1BF8CF31-B588-4788-B98D-D53EF209B2A5}" type="presParOf" srcId="{AFD044AC-6352-4633-A6A1-5FA698E26359}" destId="{4D369C02-4721-4433-93B3-636A9E85C2B3}" srcOrd="0" destOrd="0" presId="urn:microsoft.com/office/officeart/2005/8/layout/orgChart1"/>
    <dgm:cxn modelId="{A961FB95-2AD6-4CCC-BB7A-8F6FDF5758FB}" type="presParOf" srcId="{AFD044AC-6352-4633-A6A1-5FA698E26359}" destId="{247B912B-FCF2-4016-9413-25752203EDF4}" srcOrd="1" destOrd="0" presId="urn:microsoft.com/office/officeart/2005/8/layout/orgChart1"/>
    <dgm:cxn modelId="{30B5773A-DEE4-4B32-91CB-3515B8B99CA8}" type="presParOf" srcId="{3C788781-505E-45AD-B2DC-F5FE554E54E4}" destId="{E72348E2-BCF2-4B71-8B3A-1100DF485684}" srcOrd="1" destOrd="0" presId="urn:microsoft.com/office/officeart/2005/8/layout/orgChart1"/>
    <dgm:cxn modelId="{26E259C8-3048-45D0-921C-25E4D2309A27}" type="presParOf" srcId="{E72348E2-BCF2-4B71-8B3A-1100DF485684}" destId="{04576582-A940-49B5-8653-F7D028E3AF5C}" srcOrd="0" destOrd="0" presId="urn:microsoft.com/office/officeart/2005/8/layout/orgChart1"/>
    <dgm:cxn modelId="{A90EA116-BB6B-426A-B778-51EFDB5DE7EF}" type="presParOf" srcId="{E72348E2-BCF2-4B71-8B3A-1100DF485684}" destId="{2700E709-B448-44CC-AD7E-5155749EDFCD}" srcOrd="1" destOrd="0" presId="urn:microsoft.com/office/officeart/2005/8/layout/orgChart1"/>
    <dgm:cxn modelId="{80610F6B-17EE-46B4-A88B-204B3707D92E}" type="presParOf" srcId="{2700E709-B448-44CC-AD7E-5155749EDFCD}" destId="{31D59582-CC24-4649-B53E-6C12B67C3F95}" srcOrd="0" destOrd="0" presId="urn:microsoft.com/office/officeart/2005/8/layout/orgChart1"/>
    <dgm:cxn modelId="{3817417E-99F6-42C7-9983-71A2C40F6EAC}" type="presParOf" srcId="{31D59582-CC24-4649-B53E-6C12B67C3F95}" destId="{2B237C16-C15E-4626-ADE2-88201968B386}" srcOrd="0" destOrd="0" presId="urn:microsoft.com/office/officeart/2005/8/layout/orgChart1"/>
    <dgm:cxn modelId="{79347710-062F-43F1-BEAE-FAD958A919EA}" type="presParOf" srcId="{31D59582-CC24-4649-B53E-6C12B67C3F95}" destId="{923A79BB-DA45-46E7-81CB-BFF7EA10458B}" srcOrd="1" destOrd="0" presId="urn:microsoft.com/office/officeart/2005/8/layout/orgChart1"/>
    <dgm:cxn modelId="{D474E5FA-38E4-44DF-A8C6-2E646218A871}" type="presParOf" srcId="{2700E709-B448-44CC-AD7E-5155749EDFCD}" destId="{E16872AC-1E83-46BC-BB73-F27B8883F541}" srcOrd="1" destOrd="0" presId="urn:microsoft.com/office/officeart/2005/8/layout/orgChart1"/>
    <dgm:cxn modelId="{95F9C7BF-4EC4-4494-AF66-743BE97766C9}" type="presParOf" srcId="{2700E709-B448-44CC-AD7E-5155749EDFCD}" destId="{AB82E6A3-BC39-48D3-97FB-C89E0AAB82B8}" srcOrd="2" destOrd="0" presId="urn:microsoft.com/office/officeart/2005/8/layout/orgChart1"/>
    <dgm:cxn modelId="{96F0ED7D-2874-48F3-8557-B8344028582D}" type="presParOf" srcId="{E72348E2-BCF2-4B71-8B3A-1100DF485684}" destId="{3E967579-6819-475F-9FB3-DC6EDF2A10C5}" srcOrd="2" destOrd="0" presId="urn:microsoft.com/office/officeart/2005/8/layout/orgChart1"/>
    <dgm:cxn modelId="{0B251D81-87E2-45B0-B0F3-6A91CD32014E}" type="presParOf" srcId="{E72348E2-BCF2-4B71-8B3A-1100DF485684}" destId="{D44DD4D2-75D0-42D7-AEFB-9FB076044BFB}" srcOrd="3" destOrd="0" presId="urn:microsoft.com/office/officeart/2005/8/layout/orgChart1"/>
    <dgm:cxn modelId="{A70BFF89-78CF-494D-87AC-C364668D34FC}" type="presParOf" srcId="{D44DD4D2-75D0-42D7-AEFB-9FB076044BFB}" destId="{7D1E32CF-12BA-440D-85DA-207A8A063418}" srcOrd="0" destOrd="0" presId="urn:microsoft.com/office/officeart/2005/8/layout/orgChart1"/>
    <dgm:cxn modelId="{32C18389-E687-49C5-B9D2-9C7ED225A339}" type="presParOf" srcId="{7D1E32CF-12BA-440D-85DA-207A8A063418}" destId="{1F21B964-9EBE-4F87-A47E-137C5F761A35}" srcOrd="0" destOrd="0" presId="urn:microsoft.com/office/officeart/2005/8/layout/orgChart1"/>
    <dgm:cxn modelId="{537C2C67-80F4-4768-88B9-9C505A29A94B}" type="presParOf" srcId="{7D1E32CF-12BA-440D-85DA-207A8A063418}" destId="{DBDF4068-51E0-4011-A10F-FA3AA2256409}" srcOrd="1" destOrd="0" presId="urn:microsoft.com/office/officeart/2005/8/layout/orgChart1"/>
    <dgm:cxn modelId="{8ABB8A63-3249-48D8-86F4-016821C39179}" type="presParOf" srcId="{D44DD4D2-75D0-42D7-AEFB-9FB076044BFB}" destId="{6A09AE6F-74D2-42C1-9788-60231297D640}" srcOrd="1" destOrd="0" presId="urn:microsoft.com/office/officeart/2005/8/layout/orgChart1"/>
    <dgm:cxn modelId="{F1E1720B-242B-4850-A783-499373BE1B40}" type="presParOf" srcId="{D44DD4D2-75D0-42D7-AEFB-9FB076044BFB}" destId="{6E64DCFC-8E12-4A4F-B10D-3B56A80AE09E}" srcOrd="2" destOrd="0" presId="urn:microsoft.com/office/officeart/2005/8/layout/orgChart1"/>
    <dgm:cxn modelId="{BC4894E9-E467-4930-B18D-B7FAE121A3FE}" type="presParOf" srcId="{E72348E2-BCF2-4B71-8B3A-1100DF485684}" destId="{28B6DF68-4327-464C-A0C6-F526B8FFF477}" srcOrd="4" destOrd="0" presId="urn:microsoft.com/office/officeart/2005/8/layout/orgChart1"/>
    <dgm:cxn modelId="{6601BF3F-3DCF-4BBA-8FE1-FEAC68089114}" type="presParOf" srcId="{E72348E2-BCF2-4B71-8B3A-1100DF485684}" destId="{570881E1-4567-4C1E-9FA8-00E3DD7829A0}" srcOrd="5" destOrd="0" presId="urn:microsoft.com/office/officeart/2005/8/layout/orgChart1"/>
    <dgm:cxn modelId="{9DC5CE5C-00B4-4E11-8DAD-909469CC4B82}" type="presParOf" srcId="{570881E1-4567-4C1E-9FA8-00E3DD7829A0}" destId="{9E50D248-02AA-433D-99A9-9FC5185A492D}" srcOrd="0" destOrd="0" presId="urn:microsoft.com/office/officeart/2005/8/layout/orgChart1"/>
    <dgm:cxn modelId="{F26527CF-0823-4B32-9781-9BBC521E53F0}" type="presParOf" srcId="{9E50D248-02AA-433D-99A9-9FC5185A492D}" destId="{34832770-5884-497D-A267-A06B703235AA}" srcOrd="0" destOrd="0" presId="urn:microsoft.com/office/officeart/2005/8/layout/orgChart1"/>
    <dgm:cxn modelId="{41E2B8A0-3585-4ED0-A934-3B6BFB467FD4}" type="presParOf" srcId="{9E50D248-02AA-433D-99A9-9FC5185A492D}" destId="{D4C51DCF-D7BB-4307-BBB1-F971BDF493A4}" srcOrd="1" destOrd="0" presId="urn:microsoft.com/office/officeart/2005/8/layout/orgChart1"/>
    <dgm:cxn modelId="{D70D99A8-EE02-4E40-BBA5-C006151C9284}" type="presParOf" srcId="{570881E1-4567-4C1E-9FA8-00E3DD7829A0}" destId="{7C3AD4F1-67DA-44F8-8492-3DDF71EA2565}" srcOrd="1" destOrd="0" presId="urn:microsoft.com/office/officeart/2005/8/layout/orgChart1"/>
    <dgm:cxn modelId="{6E93A23C-6848-48AE-9B35-B7E611601EE7}" type="presParOf" srcId="{7C3AD4F1-67DA-44F8-8492-3DDF71EA2565}" destId="{93B0F250-D7E1-40CD-A6E2-72AC6C4C9D3F}" srcOrd="0" destOrd="0" presId="urn:microsoft.com/office/officeart/2005/8/layout/orgChart1"/>
    <dgm:cxn modelId="{FCE06139-4140-4869-95E3-EBEC2ED797E8}" type="presParOf" srcId="{7C3AD4F1-67DA-44F8-8492-3DDF71EA2565}" destId="{ABAA9FF7-FC19-4CA9-9313-C0496D5E60A6}" srcOrd="1" destOrd="0" presId="urn:microsoft.com/office/officeart/2005/8/layout/orgChart1"/>
    <dgm:cxn modelId="{18F5AF6F-4669-4839-A6F7-04F24D60F58F}" type="presParOf" srcId="{ABAA9FF7-FC19-4CA9-9313-C0496D5E60A6}" destId="{F1D2BC78-1175-484E-ADC0-84D4CBBA620C}" srcOrd="0" destOrd="0" presId="urn:microsoft.com/office/officeart/2005/8/layout/orgChart1"/>
    <dgm:cxn modelId="{79F66540-DE21-4857-916F-1E8F507F2F5B}" type="presParOf" srcId="{F1D2BC78-1175-484E-ADC0-84D4CBBA620C}" destId="{0EF12177-4959-41FA-9698-604B69434FE7}" srcOrd="0" destOrd="0" presId="urn:microsoft.com/office/officeart/2005/8/layout/orgChart1"/>
    <dgm:cxn modelId="{803D7B72-D27E-4E68-A211-5B23731C64D6}" type="presParOf" srcId="{F1D2BC78-1175-484E-ADC0-84D4CBBA620C}" destId="{E4E528ED-E001-45A0-9EDD-B9D164126424}" srcOrd="1" destOrd="0" presId="urn:microsoft.com/office/officeart/2005/8/layout/orgChart1"/>
    <dgm:cxn modelId="{84FBAA8F-4823-406B-AF5B-48DE0EB0853E}" type="presParOf" srcId="{ABAA9FF7-FC19-4CA9-9313-C0496D5E60A6}" destId="{AB0E8E85-35E8-41E8-9329-79FBB3EB3D48}" srcOrd="1" destOrd="0" presId="urn:microsoft.com/office/officeart/2005/8/layout/orgChart1"/>
    <dgm:cxn modelId="{C4B05A8B-3E20-4332-A4AC-A92776F74DC7}" type="presParOf" srcId="{ABAA9FF7-FC19-4CA9-9313-C0496D5E60A6}" destId="{C96F1987-A50A-4412-9B86-B32134E35E3E}" srcOrd="2" destOrd="0" presId="urn:microsoft.com/office/officeart/2005/8/layout/orgChart1"/>
    <dgm:cxn modelId="{06202CCC-8256-402F-8CAC-ED8B35A94890}" type="presParOf" srcId="{7C3AD4F1-67DA-44F8-8492-3DDF71EA2565}" destId="{BEEFFDD1-5DDB-46E7-898E-E3DDA51AD14B}" srcOrd="2" destOrd="0" presId="urn:microsoft.com/office/officeart/2005/8/layout/orgChart1"/>
    <dgm:cxn modelId="{7C668684-355A-4DF7-96A1-D0639C9F36FD}" type="presParOf" srcId="{7C3AD4F1-67DA-44F8-8492-3DDF71EA2565}" destId="{376FB42C-71E1-48DA-B952-D08ECE8C80F4}" srcOrd="3" destOrd="0" presId="urn:microsoft.com/office/officeart/2005/8/layout/orgChart1"/>
    <dgm:cxn modelId="{8C3445A0-2E38-4B43-BBA0-C21ECB2880CD}" type="presParOf" srcId="{376FB42C-71E1-48DA-B952-D08ECE8C80F4}" destId="{BE950305-F5C4-4E18-B928-0B1B88E5B288}" srcOrd="0" destOrd="0" presId="urn:microsoft.com/office/officeart/2005/8/layout/orgChart1"/>
    <dgm:cxn modelId="{0E47AB0E-2240-42BC-805F-9BFECCCC4204}" type="presParOf" srcId="{BE950305-F5C4-4E18-B928-0B1B88E5B288}" destId="{6C688CD7-2207-4F0A-87E4-94FE3A3041A7}" srcOrd="0" destOrd="0" presId="urn:microsoft.com/office/officeart/2005/8/layout/orgChart1"/>
    <dgm:cxn modelId="{6239B433-DB8B-4FDB-9290-BADDD9EA3CEC}" type="presParOf" srcId="{BE950305-F5C4-4E18-B928-0B1B88E5B288}" destId="{C20D5054-4D0A-4984-9F62-4AF86342521D}" srcOrd="1" destOrd="0" presId="urn:microsoft.com/office/officeart/2005/8/layout/orgChart1"/>
    <dgm:cxn modelId="{7940A259-CB5C-42D7-B148-C0058D822002}" type="presParOf" srcId="{376FB42C-71E1-48DA-B952-D08ECE8C80F4}" destId="{DB6BE461-8E15-4A0C-9E72-DA336BC035DF}" srcOrd="1" destOrd="0" presId="urn:microsoft.com/office/officeart/2005/8/layout/orgChart1"/>
    <dgm:cxn modelId="{3E634BB7-10A9-4F8D-95F5-EFAA0F10695D}" type="presParOf" srcId="{376FB42C-71E1-48DA-B952-D08ECE8C80F4}" destId="{6D98C15F-B0D3-4FEF-A691-897F882917E4}" srcOrd="2" destOrd="0" presId="urn:microsoft.com/office/officeart/2005/8/layout/orgChart1"/>
    <dgm:cxn modelId="{CB381ECF-7D3F-4A35-BF0D-4455ADCC048D}" type="presParOf" srcId="{7C3AD4F1-67DA-44F8-8492-3DDF71EA2565}" destId="{A05EAEAC-AB38-45B2-AD16-F4D4978F4A81}" srcOrd="4" destOrd="0" presId="urn:microsoft.com/office/officeart/2005/8/layout/orgChart1"/>
    <dgm:cxn modelId="{162EF1BF-7830-43E2-90BC-FBBDEB6F1F58}" type="presParOf" srcId="{7C3AD4F1-67DA-44F8-8492-3DDF71EA2565}" destId="{086EBFBF-EBF7-4223-8326-813D78D7D57D}" srcOrd="5" destOrd="0" presId="urn:microsoft.com/office/officeart/2005/8/layout/orgChart1"/>
    <dgm:cxn modelId="{0555E173-58F9-48FA-AA29-5E6E6E783AC7}" type="presParOf" srcId="{086EBFBF-EBF7-4223-8326-813D78D7D57D}" destId="{BDC89DBB-2FAA-4C4F-8ABB-0895AB492944}" srcOrd="0" destOrd="0" presId="urn:microsoft.com/office/officeart/2005/8/layout/orgChart1"/>
    <dgm:cxn modelId="{6D0453C4-2E10-4A17-95B8-4D727B487EB9}" type="presParOf" srcId="{BDC89DBB-2FAA-4C4F-8ABB-0895AB492944}" destId="{91011B92-D75E-4EAD-AE65-FE8B96CC19DC}" srcOrd="0" destOrd="0" presId="urn:microsoft.com/office/officeart/2005/8/layout/orgChart1"/>
    <dgm:cxn modelId="{DC355E74-E770-4159-9930-4878DB64A9D8}" type="presParOf" srcId="{BDC89DBB-2FAA-4C4F-8ABB-0895AB492944}" destId="{A8FCA649-6CBC-4ED9-B1C6-3FE546E09E25}" srcOrd="1" destOrd="0" presId="urn:microsoft.com/office/officeart/2005/8/layout/orgChart1"/>
    <dgm:cxn modelId="{AD6861BC-382D-4031-9326-4C481AFF8A63}" type="presParOf" srcId="{086EBFBF-EBF7-4223-8326-813D78D7D57D}" destId="{649C4DD5-3E53-43E3-9A98-461DFD52D4AC}" srcOrd="1" destOrd="0" presId="urn:microsoft.com/office/officeart/2005/8/layout/orgChart1"/>
    <dgm:cxn modelId="{9EFD201D-69E4-4C65-85F4-E86679217F41}" type="presParOf" srcId="{086EBFBF-EBF7-4223-8326-813D78D7D57D}" destId="{ADB1D9EC-C97B-46C4-8198-32CE8965B39F}" srcOrd="2" destOrd="0" presId="urn:microsoft.com/office/officeart/2005/8/layout/orgChart1"/>
    <dgm:cxn modelId="{1C44C831-435C-432D-9EBD-99E46A75BCEE}" type="presParOf" srcId="{570881E1-4567-4C1E-9FA8-00E3DD7829A0}" destId="{5CFB451A-7D9E-4908-B6EC-1DDC66456A01}" srcOrd="2" destOrd="0" presId="urn:microsoft.com/office/officeart/2005/8/layout/orgChart1"/>
    <dgm:cxn modelId="{C87C68C9-1F32-48D8-A4F4-6A7B2481D4D9}" type="presParOf" srcId="{3C788781-505E-45AD-B2DC-F5FE554E54E4}" destId="{AD036D3D-BE10-44F2-981D-A060C3D226CD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EAEAC-AB38-45B2-AD16-F4D4978F4A81}">
      <dsp:nvSpPr>
        <dsp:cNvPr id="0" name=""/>
        <dsp:cNvSpPr/>
      </dsp:nvSpPr>
      <dsp:spPr>
        <a:xfrm>
          <a:off x="6661395" y="2654961"/>
          <a:ext cx="1934749" cy="565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06"/>
              </a:lnTo>
              <a:lnTo>
                <a:pt x="1934749" y="282806"/>
              </a:lnTo>
              <a:lnTo>
                <a:pt x="1934749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BEEFFDD1-5DDB-46E7-898E-E3DDA51AD14B}">
      <dsp:nvSpPr>
        <dsp:cNvPr id="0" name=""/>
        <dsp:cNvSpPr/>
      </dsp:nvSpPr>
      <dsp:spPr>
        <a:xfrm>
          <a:off x="6615675" y="2654961"/>
          <a:ext cx="91440" cy="5656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93B0F250-D7E1-40CD-A6E2-72AC6C4C9D3F}">
      <dsp:nvSpPr>
        <dsp:cNvPr id="0" name=""/>
        <dsp:cNvSpPr/>
      </dsp:nvSpPr>
      <dsp:spPr>
        <a:xfrm>
          <a:off x="4726646" y="2654961"/>
          <a:ext cx="1934749" cy="565613"/>
        </a:xfrm>
        <a:custGeom>
          <a:avLst/>
          <a:gdLst/>
          <a:ahLst/>
          <a:cxnLst/>
          <a:rect l="0" t="0" r="0" b="0"/>
          <a:pathLst>
            <a:path>
              <a:moveTo>
                <a:pt x="1934749" y="0"/>
              </a:moveTo>
              <a:lnTo>
                <a:pt x="1934749" y="282806"/>
              </a:lnTo>
              <a:lnTo>
                <a:pt x="0" y="282806"/>
              </a:lnTo>
              <a:lnTo>
                <a:pt x="0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28B6DF68-4327-464C-A0C6-F526B8FFF477}">
      <dsp:nvSpPr>
        <dsp:cNvPr id="0" name=""/>
        <dsp:cNvSpPr/>
      </dsp:nvSpPr>
      <dsp:spPr>
        <a:xfrm>
          <a:off x="4726646" y="1045035"/>
          <a:ext cx="1934749" cy="565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806"/>
              </a:lnTo>
              <a:lnTo>
                <a:pt x="1934749" y="282806"/>
              </a:lnTo>
              <a:lnTo>
                <a:pt x="1934749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3E967579-6819-475F-9FB3-DC6EDF2A10C5}">
      <dsp:nvSpPr>
        <dsp:cNvPr id="0" name=""/>
        <dsp:cNvSpPr/>
      </dsp:nvSpPr>
      <dsp:spPr>
        <a:xfrm>
          <a:off x="4680926" y="1045035"/>
          <a:ext cx="91440" cy="5656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04576582-A940-49B5-8653-F7D028E3AF5C}">
      <dsp:nvSpPr>
        <dsp:cNvPr id="0" name=""/>
        <dsp:cNvSpPr/>
      </dsp:nvSpPr>
      <dsp:spPr>
        <a:xfrm>
          <a:off x="2791896" y="1045035"/>
          <a:ext cx="1934749" cy="565613"/>
        </a:xfrm>
        <a:custGeom>
          <a:avLst/>
          <a:gdLst/>
          <a:ahLst/>
          <a:cxnLst/>
          <a:rect l="0" t="0" r="0" b="0"/>
          <a:pathLst>
            <a:path>
              <a:moveTo>
                <a:pt x="1934749" y="0"/>
              </a:moveTo>
              <a:lnTo>
                <a:pt x="1934749" y="282806"/>
              </a:lnTo>
              <a:lnTo>
                <a:pt x="0" y="282806"/>
              </a:lnTo>
              <a:lnTo>
                <a:pt x="0" y="565613"/>
              </a:lnTo>
            </a:path>
          </a:pathLst>
        </a:custGeom>
        <a:noFill/>
        <a:ln w="190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4D369C02-4721-4433-93B3-636A9E85C2B3}">
      <dsp:nvSpPr>
        <dsp:cNvPr id="0" name=""/>
        <dsp:cNvSpPr/>
      </dsp:nvSpPr>
      <dsp:spPr>
        <a:xfrm>
          <a:off x="3164393" y="723"/>
          <a:ext cx="312450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11 March – 30 April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164393" y="723"/>
        <a:ext cx="3124505" cy="1044311"/>
      </dsp:txXfrm>
    </dsp:sp>
    <dsp:sp modelId="{2B237C16-C15E-4626-ADE2-88201968B386}">
      <dsp:nvSpPr>
        <dsp:cNvPr id="0" name=""/>
        <dsp:cNvSpPr/>
      </dsp:nvSpPr>
      <dsp:spPr>
        <a:xfrm>
          <a:off x="2107328" y="1610649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2018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2107328" y="1610649"/>
        <a:ext cx="1369135" cy="1044311"/>
      </dsp:txXfrm>
    </dsp:sp>
    <dsp:sp modelId="{1F21B964-9EBE-4F87-A47E-137C5F761A35}">
      <dsp:nvSpPr>
        <dsp:cNvPr id="0" name=""/>
        <dsp:cNvSpPr/>
      </dsp:nvSpPr>
      <dsp:spPr>
        <a:xfrm>
          <a:off x="4042078" y="1610649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2019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42078" y="1610649"/>
        <a:ext cx="1369135" cy="1044311"/>
      </dsp:txXfrm>
    </dsp:sp>
    <dsp:sp modelId="{34832770-5884-497D-A267-A06B703235AA}">
      <dsp:nvSpPr>
        <dsp:cNvPr id="0" name=""/>
        <dsp:cNvSpPr/>
      </dsp:nvSpPr>
      <dsp:spPr>
        <a:xfrm>
          <a:off x="5976827" y="1610649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bg1">
              <a:lumMod val="85000"/>
            </a:schemeClr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2020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6827" y="1610649"/>
        <a:ext cx="1369135" cy="1044311"/>
      </dsp:txXfrm>
    </dsp:sp>
    <dsp:sp modelId="{0EF12177-4959-41FA-9698-604B69434FE7}">
      <dsp:nvSpPr>
        <dsp:cNvPr id="0" name=""/>
        <dsp:cNvSpPr/>
      </dsp:nvSpPr>
      <dsp:spPr>
        <a:xfrm>
          <a:off x="4042078" y="3220575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COVID-19 positive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4042078" y="3220575"/>
        <a:ext cx="1369135" cy="1044311"/>
      </dsp:txXfrm>
    </dsp:sp>
    <dsp:sp modelId="{6C688CD7-2207-4F0A-87E4-94FE3A3041A7}">
      <dsp:nvSpPr>
        <dsp:cNvPr id="0" name=""/>
        <dsp:cNvSpPr/>
      </dsp:nvSpPr>
      <dsp:spPr>
        <a:xfrm>
          <a:off x="5976827" y="3220575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COVID-19 negative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976827" y="3220575"/>
        <a:ext cx="1369135" cy="1044311"/>
      </dsp:txXfrm>
    </dsp:sp>
    <dsp:sp modelId="{91011B92-D75E-4EAD-AE65-FE8B96CC19DC}">
      <dsp:nvSpPr>
        <dsp:cNvPr id="0" name=""/>
        <dsp:cNvSpPr/>
      </dsp:nvSpPr>
      <dsp:spPr>
        <a:xfrm>
          <a:off x="7911577" y="3220575"/>
          <a:ext cx="1369135" cy="1044311"/>
        </a:xfrm>
        <a:prstGeom prst="rect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not tested</a:t>
          </a:r>
          <a:endParaRPr lang="en-US" sz="1800" b="0" kern="1200" cap="none" spc="0" dirty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911577" y="3220575"/>
        <a:ext cx="1369135" cy="1044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9CE72-64F1-40E4-9F7B-0BBDBA3100B3}" type="datetimeFigureOut">
              <a:rPr lang="en-GB" smtClean="0"/>
              <a:t>04/11/2020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D90D0-C7B2-4A46-AD79-289C635C8B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853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4FEED-2E22-408C-933C-730B51AF3196}" type="datetimeFigureOut">
              <a:rPr lang="en-GB" smtClean="0"/>
              <a:t>04/11/2020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BDAFE-E807-45E4-8AB2-D357B67112F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28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3B8D-16FC-4F4D-A875-5E529F684347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6989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E82F-10AA-43E4-95CA-0FCA2D7C782A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406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62A8-54F3-4FF8-AECF-329BF8E09C90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416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/>
        </p:nvSpPr>
        <p:spPr>
          <a:xfrm>
            <a:off x="7204105" y="566738"/>
            <a:ext cx="4987896" cy="3885622"/>
          </a:xfrm>
          <a:prstGeom prst="rect">
            <a:avLst/>
          </a:prstGeom>
          <a:solidFill>
            <a:srgbClr val="6213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-118871" y="3755234"/>
            <a:ext cx="11570236" cy="3212494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jdelijke aanduiding voor tekst 12">
            <a:extLst>
              <a:ext uri="{FF2B5EF4-FFF2-40B4-BE49-F238E27FC236}">
                <a16:creationId xmlns:a16="http://schemas.microsoft.com/office/drawing/2014/main" id="{615C7DB6-2966-4805-BDB8-3CC368712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411" y="5486762"/>
            <a:ext cx="5585691" cy="447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400" spc="40" baseline="0">
                <a:solidFill>
                  <a:schemeClr val="bg1"/>
                </a:solidFill>
                <a:latin typeface="+mn-lt"/>
                <a:ea typeface="Aero Light" pitchFamily="50" charset="2"/>
              </a:defRPr>
            </a:lvl1pPr>
            <a:lvl2pPr marL="457200" indent="0">
              <a:buNone/>
              <a:defRPr sz="2000">
                <a:latin typeface="Aero Light" pitchFamily="50" charset="2"/>
                <a:ea typeface="Aero Light" pitchFamily="50" charset="2"/>
              </a:defRPr>
            </a:lvl2pPr>
            <a:lvl3pPr marL="914400" indent="0">
              <a:buNone/>
              <a:defRPr sz="1800">
                <a:latin typeface="Aero Light" pitchFamily="50" charset="2"/>
                <a:ea typeface="Aero Light" pitchFamily="50" charset="2"/>
              </a:defRPr>
            </a:lvl3pPr>
            <a:lvl4pPr marL="1371600" indent="0">
              <a:buNone/>
              <a:defRPr sz="1600">
                <a:latin typeface="Aero Light" pitchFamily="50" charset="2"/>
                <a:ea typeface="Aero Light" pitchFamily="50" charset="2"/>
              </a:defRPr>
            </a:lvl4pPr>
            <a:lvl5pPr marL="1828800" indent="0">
              <a:buNone/>
              <a:defRPr sz="1600">
                <a:latin typeface="Aero Light" pitchFamily="50" charset="2"/>
                <a:ea typeface="Aero Light" pitchFamily="50" charset="2"/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en-GB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5147CD9-9D85-4ED3-84D6-AA0AB22B9B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5" y="546282"/>
            <a:ext cx="4325121" cy="1539243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3897" y="4171746"/>
            <a:ext cx="5581204" cy="1304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4400" kern="1200" spc="70" baseline="0" dirty="0">
                <a:solidFill>
                  <a:schemeClr val="bg1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589283" y="953046"/>
            <a:ext cx="5232400" cy="515987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053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8" y="3991480"/>
            <a:ext cx="10177029" cy="11679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</a:t>
            </a:r>
            <a:r>
              <a:rPr lang="nl-NL" dirty="0" smtClean="0"/>
              <a:t>EDIT TITLE</a:t>
            </a:r>
            <a:endParaRPr lang="en-GB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9" y="5228106"/>
            <a:ext cx="5563972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tx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8" y="5788552"/>
            <a:ext cx="7764847" cy="681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tx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and job title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29884" y="546282"/>
            <a:ext cx="5517616" cy="336128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025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b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7" y="3991480"/>
            <a:ext cx="5575123" cy="11679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</a:t>
            </a:r>
            <a:r>
              <a:rPr lang="nl-NL" dirty="0" smtClean="0"/>
              <a:t>EDIT TITLE</a:t>
            </a:r>
            <a:endParaRPr lang="en-GB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9" y="5228106"/>
            <a:ext cx="5563972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tx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9" y="5788552"/>
            <a:ext cx="5575123" cy="681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tx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and job title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515100" y="546100"/>
            <a:ext cx="5223854" cy="549577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80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c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7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7" y="3991480"/>
            <a:ext cx="5575123" cy="1167973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</a:t>
            </a:r>
            <a:r>
              <a:rPr lang="nl-NL" dirty="0" smtClean="0"/>
              <a:t>EDIT TITLE</a:t>
            </a:r>
            <a:endParaRPr lang="en-GB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9" y="5228106"/>
            <a:ext cx="5563972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tx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9" y="5788552"/>
            <a:ext cx="5575123" cy="681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tx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</a:t>
            </a:r>
            <a:br>
              <a:rPr lang="nl-NL" dirty="0" smtClean="0"/>
            </a:br>
            <a:r>
              <a:rPr lang="nl-NL" dirty="0" smtClean="0"/>
              <a:t>Job title</a:t>
            </a:r>
            <a:endParaRPr lang="nl-NL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358071" y="566738"/>
            <a:ext cx="5389429" cy="271484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648628" y="2931207"/>
            <a:ext cx="5548043" cy="354475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37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913406" y="556624"/>
            <a:ext cx="427859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0" y="3415144"/>
            <a:ext cx="11904293" cy="34428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8" y="4127618"/>
            <a:ext cx="10177029" cy="1031835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bg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</a:t>
            </a:r>
            <a:r>
              <a:rPr lang="nl-NL" dirty="0" smtClean="0"/>
              <a:t>EDIT TITLE</a:t>
            </a:r>
            <a:endParaRPr lang="en-GB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9" y="5228106"/>
            <a:ext cx="5563972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bg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8" y="5788552"/>
            <a:ext cx="5575123" cy="681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bg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and job title</a:t>
            </a:r>
            <a:endParaRPr lang="nl-NL" dirty="0"/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97551" y="847142"/>
            <a:ext cx="4153375" cy="316385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380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913406" y="556624"/>
            <a:ext cx="427859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0" y="3415144"/>
            <a:ext cx="11887200" cy="34428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A199696C-1A0F-4C0D-85B6-89CC710B73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39977" y="4119073"/>
            <a:ext cx="6417952" cy="104038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4400" spc="70" baseline="0">
                <a:solidFill>
                  <a:schemeClr val="bg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</a:t>
            </a:r>
            <a:r>
              <a:rPr lang="nl-NL" dirty="0" smtClean="0"/>
              <a:t>EDIT TITLE</a:t>
            </a:r>
            <a:endParaRPr lang="en-GB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8" y="5228106"/>
            <a:ext cx="6405115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bg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21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9" y="5788552"/>
            <a:ext cx="6417952" cy="602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bg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and </a:t>
            </a:r>
            <a:br>
              <a:rPr lang="nl-NL" dirty="0" smtClean="0"/>
            </a:br>
            <a:r>
              <a:rPr lang="nl-NL" dirty="0" smtClean="0"/>
              <a:t>job title</a:t>
            </a:r>
            <a:endParaRPr lang="nl-NL" dirty="0"/>
          </a:p>
        </p:txBody>
      </p:sp>
      <p:pic>
        <p:nvPicPr>
          <p:cNvPr id="23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97551" y="847142"/>
            <a:ext cx="4153375" cy="554382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957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795856" y="556624"/>
            <a:ext cx="439614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4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 userDrawn="1"/>
        </p:nvSpPr>
        <p:spPr>
          <a:xfrm>
            <a:off x="0" y="3415144"/>
            <a:ext cx="11972657" cy="344285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7D927364-844D-4A85-B6EB-FBFEED2E489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1129" y="5228106"/>
            <a:ext cx="5563972" cy="3515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spc="50" baseline="0">
                <a:solidFill>
                  <a:schemeClr val="bg2"/>
                </a:solidFill>
                <a:latin typeface="+mn-lt"/>
                <a:ea typeface="Aero Light" pitchFamily="50" charset="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Click to edit </a:t>
            </a:r>
            <a:r>
              <a:rPr lang="nl-NL" dirty="0" smtClean="0"/>
              <a:t>subtitle </a:t>
            </a:r>
            <a:endParaRPr lang="en-GB" dirty="0"/>
          </a:p>
        </p:txBody>
      </p:sp>
      <p:sp>
        <p:nvSpPr>
          <p:cNvPr id="7" name="Tijdelijke aanduiding voor tekst 9">
            <a:extLst>
              <a:ext uri="{FF2B5EF4-FFF2-40B4-BE49-F238E27FC236}">
                <a16:creationId xmlns:a16="http://schemas.microsoft.com/office/drawing/2014/main" id="{BFA6C715-12C9-4F92-B6DE-60323A6EC8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9979" y="5788552"/>
            <a:ext cx="5575123" cy="6810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spc="50" baseline="0">
                <a:solidFill>
                  <a:schemeClr val="bg2"/>
                </a:solidFill>
                <a:latin typeface="+mj-lt"/>
                <a:ea typeface="Aero Light" pitchFamily="50" charset="2"/>
              </a:defRPr>
            </a:lvl1pPr>
          </a:lstStyle>
          <a:p>
            <a:pPr lvl="0"/>
            <a:r>
              <a:rPr lang="nl-NL" dirty="0" smtClean="0"/>
              <a:t>Click to add presenter’s name and job title</a:t>
            </a:r>
            <a:endParaRPr lang="nl-NL" dirty="0"/>
          </a:p>
        </p:txBody>
      </p:sp>
      <p:pic>
        <p:nvPicPr>
          <p:cNvPr id="8" name="Afbeelding 22">
            <a:extLst>
              <a:ext uri="{FF2B5EF4-FFF2-40B4-BE49-F238E27FC236}">
                <a16:creationId xmlns:a16="http://schemas.microsoft.com/office/drawing/2014/main" id="{E63E3581-10E1-4073-944D-F8E146E171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4" y="546282"/>
            <a:ext cx="4325121" cy="1539243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51129" y="4124887"/>
            <a:ext cx="639813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400" kern="1200" spc="70" baseline="0" dirty="0" smtClean="0">
                <a:solidFill>
                  <a:schemeClr val="bg2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1pPr>
            <a:lvl2pPr>
              <a:defRPr lang="en-US" sz="4400" kern="1200" spc="70" baseline="0" dirty="0" smtClean="0">
                <a:solidFill>
                  <a:schemeClr val="bg2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2pPr>
            <a:lvl3pPr>
              <a:defRPr lang="en-US" sz="4400" kern="1200" spc="70" baseline="0" dirty="0" smtClean="0">
                <a:solidFill>
                  <a:schemeClr val="bg2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3pPr>
            <a:lvl4pPr>
              <a:defRPr lang="en-US" sz="4400" kern="1200" spc="70" baseline="0" dirty="0" smtClean="0">
                <a:solidFill>
                  <a:schemeClr val="bg2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4pPr>
            <a:lvl5pPr>
              <a:defRPr lang="en-GB" sz="4400" kern="1200" spc="70" baseline="0" dirty="0">
                <a:solidFill>
                  <a:schemeClr val="bg2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5pPr>
          </a:lstStyle>
          <a:p>
            <a:pPr lvl="0"/>
            <a:r>
              <a:rPr lang="en-US" dirty="0" smtClean="0"/>
              <a:t>CLICK TO EDIT TITLE</a:t>
            </a:r>
            <a:endParaRPr lang="en-GB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97551" y="847142"/>
            <a:ext cx="4153375" cy="316385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178325" y="3091273"/>
            <a:ext cx="4013675" cy="337835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377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ucc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 userDrawn="1"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 userDrawn="1"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7"/>
            <a:ext cx="11144412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86" y="1208599"/>
            <a:ext cx="10240618" cy="723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89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11986-BB9A-4AAB-9AC0-5E3C0D3DC83B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040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a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7"/>
            <a:ext cx="11144412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1615" y="1708353"/>
            <a:ext cx="11164868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035" y="6219329"/>
            <a:ext cx="1060184" cy="46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Twitter 2012 Positive | Brands of the World™ | Download vector logos and  logotype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541" y="61454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9798362" y="6145415"/>
            <a:ext cx="1558834" cy="7200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GB" dirty="0" smtClean="0"/>
              <a:t>@</a:t>
            </a:r>
            <a:r>
              <a:rPr lang="en-GB" dirty="0" err="1" smtClean="0"/>
              <a:t>ina_kostakis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6338979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b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7"/>
            <a:ext cx="11263628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91616" y="1708353"/>
            <a:ext cx="5384800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354912" y="1708353"/>
            <a:ext cx="5384800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3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c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2" y="560367"/>
            <a:ext cx="6592045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8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1747499" y="3415144"/>
            <a:ext cx="444501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5">
            <a:extLst>
              <a:ext uri="{FF2B5EF4-FFF2-40B4-BE49-F238E27FC236}">
                <a16:creationId xmlns:a16="http://schemas.microsoft.com/office/drawing/2014/main" id="{1D820570-21E1-43AC-BE0D-02ADF7C4CF21}"/>
              </a:ext>
            </a:extLst>
          </p:cNvPr>
          <p:cNvSpPr/>
          <p:nvPr/>
        </p:nvSpPr>
        <p:spPr>
          <a:xfrm>
            <a:off x="11747499" y="1"/>
            <a:ext cx="449172" cy="34259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91616" y="1708353"/>
            <a:ext cx="6584302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819402" y="560367"/>
            <a:ext cx="3928096" cy="2865613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272329" y="3016665"/>
            <a:ext cx="3919671" cy="311743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507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913406" y="556624"/>
            <a:ext cx="427859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9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7118647" y="3415144"/>
            <a:ext cx="4628852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3" y="560367"/>
            <a:ext cx="6913677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1616" y="1708353"/>
            <a:ext cx="6627031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397551" y="847142"/>
            <a:ext cx="4153375" cy="316385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8178325" y="3091273"/>
            <a:ext cx="4013675" cy="337835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54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b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 userDrawn="1"/>
        </p:nvSpPr>
        <p:spPr>
          <a:xfrm>
            <a:off x="7913406" y="556624"/>
            <a:ext cx="4278594" cy="41165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6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 userDrawn="1"/>
        </p:nvSpPr>
        <p:spPr>
          <a:xfrm>
            <a:off x="7118647" y="3415144"/>
            <a:ext cx="4628852" cy="3442856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F078DCB-93EE-4BE7-A995-4A147D8579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3872" y="560367"/>
            <a:ext cx="7429533" cy="11366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3600"/>
              </a:lnSpc>
              <a:defRPr sz="4400" spc="70" baseline="0">
                <a:solidFill>
                  <a:schemeClr val="tx2"/>
                </a:solidFill>
                <a:latin typeface="Calibri bold" panose="020F0702030404030204" pitchFamily="34" charset="0"/>
                <a:cs typeface="Calibri bold" panose="020F0702030404030204" pitchFamily="34" charset="0"/>
              </a:defRPr>
            </a:lvl1pPr>
          </a:lstStyle>
          <a:p>
            <a:r>
              <a:rPr lang="nl-NL" dirty="0"/>
              <a:t>CLICK TO ADD TITLE</a:t>
            </a:r>
            <a:endParaRPr lang="en-GB" dirty="0"/>
          </a:p>
        </p:txBody>
      </p:sp>
      <p:pic>
        <p:nvPicPr>
          <p:cNvPr id="5" name="Afbeelding 13">
            <a:extLst>
              <a:ext uri="{FF2B5EF4-FFF2-40B4-BE49-F238E27FC236}">
                <a16:creationId xmlns:a16="http://schemas.microsoft.com/office/drawing/2014/main" id="{A6DEE0E1-E6DD-48F9-961A-927DFCE674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1" y="6225043"/>
            <a:ext cx="1296848" cy="46137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91616" y="1708353"/>
            <a:ext cx="6627030" cy="442574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8707406" y="1560520"/>
            <a:ext cx="3040093" cy="13937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494663" y="3091273"/>
            <a:ext cx="4697338" cy="3378354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4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16">
            <a:extLst>
              <a:ext uri="{FF2B5EF4-FFF2-40B4-BE49-F238E27FC236}">
                <a16:creationId xmlns:a16="http://schemas.microsoft.com/office/drawing/2014/main" id="{BE1EC009-1AB6-46B3-89FC-A2752A5CC63B}"/>
              </a:ext>
            </a:extLst>
          </p:cNvPr>
          <p:cNvSpPr/>
          <p:nvPr/>
        </p:nvSpPr>
        <p:spPr>
          <a:xfrm>
            <a:off x="7204105" y="566738"/>
            <a:ext cx="4987896" cy="3885622"/>
          </a:xfrm>
          <a:prstGeom prst="rect">
            <a:avLst/>
          </a:prstGeom>
          <a:solidFill>
            <a:srgbClr val="62136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17">
            <a:extLst>
              <a:ext uri="{FF2B5EF4-FFF2-40B4-BE49-F238E27FC236}">
                <a16:creationId xmlns:a16="http://schemas.microsoft.com/office/drawing/2014/main" id="{552F9B91-4010-4562-9359-EED6891B29B8}"/>
              </a:ext>
            </a:extLst>
          </p:cNvPr>
          <p:cNvSpPr/>
          <p:nvPr/>
        </p:nvSpPr>
        <p:spPr>
          <a:xfrm>
            <a:off x="1" y="3746090"/>
            <a:ext cx="11451363" cy="3099091"/>
          </a:xfrm>
          <a:prstGeom prst="rect">
            <a:avLst/>
          </a:prstGeom>
          <a:solidFill>
            <a:srgbClr val="3C02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jdelijke aanduiding voor tekst 12">
            <a:extLst>
              <a:ext uri="{FF2B5EF4-FFF2-40B4-BE49-F238E27FC236}">
                <a16:creationId xmlns:a16="http://schemas.microsoft.com/office/drawing/2014/main" id="{615C7DB6-2966-4805-BDB8-3CC368712F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411" y="5486762"/>
            <a:ext cx="5585691" cy="447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900"/>
              </a:lnSpc>
              <a:buNone/>
              <a:defRPr sz="2400" spc="40" baseline="0">
                <a:solidFill>
                  <a:schemeClr val="bg1"/>
                </a:solidFill>
                <a:latin typeface="+mn-lt"/>
                <a:ea typeface="Aero Light" pitchFamily="50" charset="2"/>
              </a:defRPr>
            </a:lvl1pPr>
            <a:lvl2pPr marL="457200" indent="0">
              <a:buNone/>
              <a:defRPr sz="2000">
                <a:latin typeface="Aero Light" pitchFamily="50" charset="2"/>
                <a:ea typeface="Aero Light" pitchFamily="50" charset="2"/>
              </a:defRPr>
            </a:lvl2pPr>
            <a:lvl3pPr marL="914400" indent="0">
              <a:buNone/>
              <a:defRPr sz="1800">
                <a:latin typeface="Aero Light" pitchFamily="50" charset="2"/>
                <a:ea typeface="Aero Light" pitchFamily="50" charset="2"/>
              </a:defRPr>
            </a:lvl3pPr>
            <a:lvl4pPr marL="1371600" indent="0">
              <a:buNone/>
              <a:defRPr sz="1600">
                <a:latin typeface="Aero Light" pitchFamily="50" charset="2"/>
                <a:ea typeface="Aero Light" pitchFamily="50" charset="2"/>
              </a:defRPr>
            </a:lvl4pPr>
            <a:lvl5pPr marL="1828800" indent="0">
              <a:buNone/>
              <a:defRPr sz="1600">
                <a:latin typeface="Aero Light" pitchFamily="50" charset="2"/>
                <a:ea typeface="Aero Light" pitchFamily="50" charset="2"/>
              </a:defRPr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subtitle</a:t>
            </a:r>
            <a:endParaRPr lang="en-GB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5147CD9-9D85-4ED3-84D6-AA0AB22B9B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5" y="546282"/>
            <a:ext cx="4325121" cy="1539243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33897" y="4171746"/>
            <a:ext cx="5581204" cy="13048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GB" sz="4400" kern="1200" spc="70" baseline="0" dirty="0">
                <a:solidFill>
                  <a:schemeClr val="bg1"/>
                </a:solidFill>
                <a:latin typeface="Calibri bold" panose="020F0702030404030204" pitchFamily="34" charset="0"/>
                <a:ea typeface="Aero Bold" panose="02000000000000000000" pitchFamily="50" charset="2"/>
                <a:cs typeface="Calibri bold" panose="020F0702030404030204" pitchFamily="34" charset="0"/>
              </a:defRPr>
            </a:lvl1pPr>
          </a:lstStyle>
          <a:p>
            <a:pPr lvl="0"/>
            <a:r>
              <a:rPr lang="en-US" dirty="0" smtClean="0"/>
              <a:t>CLICK TO ADD 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589283" y="953046"/>
            <a:ext cx="5232400" cy="5159879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963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5F84-4AF3-443A-B916-BCB0F816960A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8124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3EFDF-AA9C-4CBA-80F4-0488684B2F79}" type="datetime1">
              <a:rPr lang="en-US" smtClean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58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0A77-DA09-4B41-AAD0-1AF23656C5D5}" type="datetime1">
              <a:rPr lang="en-US" smtClean="0"/>
              <a:t>11/4/2020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917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31B8-59AD-41DA-8580-36C0F63AFFBA}" type="datetime1">
              <a:rPr lang="en-US" smtClean="0"/>
              <a:t>11/4/2020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870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334F5-9943-46F9-868A-8A9B7F281298}" type="datetime1">
              <a:rPr lang="en-US" smtClean="0"/>
              <a:t>11/4/2020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3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F84D-19BC-428C-B67C-5B7C2E2E8816}" type="datetime1">
              <a:rPr lang="en-US" smtClean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34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4F2A-D63A-41CF-BB9E-A6F4931BEFAB}" type="datetime1">
              <a:rPr lang="en-US" smtClean="0"/>
              <a:t>11/4/2020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22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91E76-1C8C-4411-97B9-7DA09315D63B}" type="datetime1">
              <a:rPr lang="en-US" smtClean="0"/>
              <a:t>11/4/2020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31651-1403-492D-9824-C8BB18F1C9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2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5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ero Bold" panose="02000000000000000000" pitchFamily="50" charset="2"/>
          <a:ea typeface="Aero Bold" panose="02000000000000000000" pitchFamily="50" charset="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3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70263" y="3857813"/>
            <a:ext cx="6927288" cy="1040380"/>
          </a:xfrm>
        </p:spPr>
        <p:txBody>
          <a:bodyPr/>
          <a:lstStyle/>
          <a:p>
            <a:r>
              <a:rPr lang="en-US" sz="3200" dirty="0"/>
              <a:t>Performance of NEWS/NEWS2 and </a:t>
            </a:r>
            <a:br>
              <a:rPr lang="en-US" sz="3200" dirty="0"/>
            </a:br>
            <a:r>
              <a:rPr lang="en-US" sz="3200" dirty="0"/>
              <a:t>compliance with vital sign monitoring </a:t>
            </a:r>
            <a:br>
              <a:rPr lang="en-US" sz="3200" dirty="0"/>
            </a:br>
            <a:r>
              <a:rPr lang="en-US" sz="3200" dirty="0"/>
              <a:t>during the COVID-19 pandemic</a:t>
            </a:r>
            <a:endParaRPr lang="en-GB" sz="32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70263" y="5817326"/>
            <a:ext cx="6417952" cy="704271"/>
          </a:xfrm>
        </p:spPr>
        <p:txBody>
          <a:bodyPr/>
          <a:lstStyle/>
          <a:p>
            <a:r>
              <a:rPr lang="nl-NL" sz="2400" b="1" dirty="0" smtClean="0"/>
              <a:t>Ina Kostakis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Research Fellow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96" y="847142"/>
            <a:ext cx="3695884" cy="5543827"/>
          </a:xfrm>
        </p:spPr>
      </p:pic>
    </p:spTree>
    <p:extLst>
      <p:ext uri="{BB962C8B-B14F-4D97-AF65-F5344CB8AC3E}">
        <p14:creationId xmlns:p14="http://schemas.microsoft.com/office/powerpoint/2010/main" val="1689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Cohorts for NEWS performance </a:t>
            </a:r>
            <a:r>
              <a:rPr lang="en-GB" dirty="0" err="1" smtClean="0"/>
              <a:t>assessement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52450" y="2400300"/>
            <a:ext cx="10791825" cy="3562350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accent3">
                    <a:lumMod val="2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accent3">
                    <a:lumMod val="2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3">
                    <a:lumMod val="2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3">
                    <a:lumMod val="2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accent3">
                    <a:lumMod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GB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535020" y="2241050"/>
            <a:ext cx="5093265" cy="3177588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COVID-19 </a:t>
            </a:r>
            <a:r>
              <a:rPr lang="en-GB" dirty="0" smtClean="0"/>
              <a:t>positive patients (N = 400): </a:t>
            </a:r>
          </a:p>
          <a:p>
            <a:pPr lvl="1"/>
            <a:r>
              <a:rPr lang="en-GB" dirty="0" smtClean="0"/>
              <a:t>older, more male</a:t>
            </a:r>
          </a:p>
          <a:p>
            <a:pPr lvl="1"/>
            <a:r>
              <a:rPr lang="en-GB" dirty="0" smtClean="0"/>
              <a:t>lower O2 saturation</a:t>
            </a:r>
          </a:p>
          <a:p>
            <a:pPr lvl="1"/>
            <a:r>
              <a:rPr lang="en-GB" dirty="0" smtClean="0"/>
              <a:t>43% on supplementary oxygen compared to  &lt; 25% in other </a:t>
            </a:r>
            <a:r>
              <a:rPr lang="en-GB" dirty="0" smtClean="0"/>
              <a:t>cohorts</a:t>
            </a:r>
          </a:p>
          <a:p>
            <a:pPr lvl="1"/>
            <a:r>
              <a:rPr lang="en-GB" dirty="0" smtClean="0"/>
              <a:t>Higher median NEWS 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12544440"/>
              </p:ext>
            </p:extLst>
          </p:nvPr>
        </p:nvGraphicFramePr>
        <p:xfrm>
          <a:off x="-1343250" y="1643251"/>
          <a:ext cx="11388042" cy="4265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0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NEWS/NEWS2 </a:t>
            </a:r>
            <a:r>
              <a:rPr lang="en-GB" dirty="0" smtClean="0"/>
              <a:t>distributions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232366" y="1045029"/>
            <a:ext cx="4032068" cy="6520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59" y="1532709"/>
            <a:ext cx="8362882" cy="4458788"/>
          </a:xfrm>
        </p:spPr>
      </p:pic>
      <p:sp>
        <p:nvSpPr>
          <p:cNvPr id="7" name="Rectangle 6"/>
          <p:cNvSpPr/>
          <p:nvPr/>
        </p:nvSpPr>
        <p:spPr>
          <a:xfrm>
            <a:off x="4336869" y="1262743"/>
            <a:ext cx="3396342" cy="844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59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Risk of outcome</a:t>
            </a:r>
            <a:endParaRPr lang="en-GB" dirty="0"/>
          </a:p>
        </p:txBody>
      </p:sp>
      <p:pic>
        <p:nvPicPr>
          <p:cNvPr id="5" name="Picture 4" descr="A close up of a map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191600"/>
            <a:ext cx="9000000" cy="478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3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 performance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2" b="2499"/>
          <a:stretch/>
        </p:blipFill>
        <p:spPr>
          <a:xfrm>
            <a:off x="1733005" y="1238491"/>
            <a:ext cx="6714309" cy="493081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427" t="6873" r="23847" b="48914"/>
          <a:stretch/>
        </p:blipFill>
        <p:spPr>
          <a:xfrm>
            <a:off x="6095999" y="1029284"/>
            <a:ext cx="4824549" cy="5057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2395" t="12815" r="45584" b="74441"/>
          <a:stretch/>
        </p:blipFill>
        <p:spPr>
          <a:xfrm>
            <a:off x="775914" y="2794263"/>
            <a:ext cx="4612348" cy="15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1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Monitoring compliance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Assessment of system as a whole: all </a:t>
            </a:r>
            <a:r>
              <a:rPr lang="en-US" dirty="0"/>
              <a:t>hospital admissions during the period, irrespective of whether the patients were tested </a:t>
            </a:r>
            <a:r>
              <a:rPr lang="en-US" dirty="0" smtClean="0"/>
              <a:t>for COVID-19</a:t>
            </a:r>
          </a:p>
          <a:p>
            <a:pPr marL="0" indent="0">
              <a:buNone/>
            </a:pPr>
            <a:endParaRPr lang="en-US" dirty="0"/>
          </a:p>
          <a:p>
            <a:pPr marL="1080000">
              <a:spcAft>
                <a:spcPts val="1800"/>
              </a:spcAft>
            </a:pPr>
            <a:r>
              <a:rPr lang="en-US" dirty="0" smtClean="0"/>
              <a:t>CONTROL 2018: 	17/03/2018 </a:t>
            </a:r>
            <a:r>
              <a:rPr lang="en-US" dirty="0"/>
              <a:t>to </a:t>
            </a:r>
            <a:r>
              <a:rPr lang="en-US" dirty="0" smtClean="0"/>
              <a:t>30/04/2018</a:t>
            </a:r>
          </a:p>
          <a:p>
            <a:pPr marL="1080000">
              <a:spcAft>
                <a:spcPts val="1800"/>
              </a:spcAft>
            </a:pPr>
            <a:r>
              <a:rPr lang="en-US" dirty="0" smtClean="0"/>
              <a:t>CONTROL 2019:	17/03/2019 </a:t>
            </a:r>
            <a:r>
              <a:rPr lang="en-US" dirty="0"/>
              <a:t>to </a:t>
            </a:r>
            <a:r>
              <a:rPr lang="en-US" dirty="0" smtClean="0"/>
              <a:t>30/04/2019</a:t>
            </a:r>
            <a:endParaRPr lang="en-US" sz="2000" dirty="0"/>
          </a:p>
          <a:p>
            <a:pPr marL="1080000">
              <a:spcAft>
                <a:spcPts val="1800"/>
              </a:spcAft>
            </a:pPr>
            <a:r>
              <a:rPr lang="en-US" dirty="0" smtClean="0"/>
              <a:t>COVID-19 era:	17/03/2020 </a:t>
            </a:r>
            <a:r>
              <a:rPr lang="en-US" dirty="0"/>
              <a:t>to </a:t>
            </a:r>
            <a:r>
              <a:rPr lang="en-US" dirty="0" smtClean="0"/>
              <a:t>30/04/2020</a:t>
            </a:r>
          </a:p>
          <a:p>
            <a:pPr marL="1080000">
              <a:spcAft>
                <a:spcPts val="1800"/>
              </a:spcAft>
            </a:pPr>
            <a:r>
              <a:rPr lang="en-US" dirty="0" smtClean="0"/>
              <a:t>CONTROL 2020:	01/01/2020 </a:t>
            </a:r>
            <a:r>
              <a:rPr lang="en-US" dirty="0"/>
              <a:t>to </a:t>
            </a:r>
            <a:r>
              <a:rPr lang="en-US" dirty="0" smtClean="0"/>
              <a:t>16/03/2020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728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Observation patterns</a:t>
            </a:r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76" y="1107795"/>
            <a:ext cx="6404962" cy="5652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74" y="1107795"/>
            <a:ext cx="6404964" cy="56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0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Compliance with protocol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00" y="1108800"/>
            <a:ext cx="6410056" cy="565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83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 smtClean="0"/>
              <a:t>Compliance with protocol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1410" t="38983" r="34896" b="8802"/>
          <a:stretch/>
        </p:blipFill>
        <p:spPr>
          <a:xfrm>
            <a:off x="2677259" y="1128703"/>
            <a:ext cx="6161942" cy="5371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416" t="7481" r="32250" b="35186"/>
          <a:stretch/>
        </p:blipFill>
        <p:spPr>
          <a:xfrm>
            <a:off x="3103979" y="1128703"/>
            <a:ext cx="6231507" cy="553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Compliance with protocol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 descr="A screenshot of a cell phone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00" y="1108800"/>
            <a:ext cx="6410056" cy="565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55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 smtClean="0"/>
              <a:t>NEWS/NEWS2 performance was similar in patients with and without COVID-19 infection</a:t>
            </a:r>
          </a:p>
          <a:p>
            <a:r>
              <a:rPr lang="en-GB" dirty="0" smtClean="0"/>
              <a:t>No adjustments, such as new covariates or change in the weighting, required</a:t>
            </a:r>
          </a:p>
          <a:p>
            <a:endParaRPr lang="en-GB" dirty="0"/>
          </a:p>
          <a:p>
            <a:r>
              <a:rPr lang="en-GB" dirty="0" smtClean="0"/>
              <a:t>No adverse effects on patient monitoring  and compliance with monitoring protocols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despite increased burdens of the pandemic and changes to healthcare processes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82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team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70884" y="1786732"/>
            <a:ext cx="11164868" cy="44257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Gary B. </a:t>
            </a:r>
            <a:r>
              <a:rPr lang="en-GB" dirty="0" smtClean="0"/>
              <a:t>Smith</a:t>
            </a:r>
          </a:p>
          <a:p>
            <a:pPr marL="0" indent="0">
              <a:buNone/>
            </a:pPr>
            <a:r>
              <a:rPr lang="en-GB" dirty="0" smtClean="0"/>
              <a:t>David Prytherch</a:t>
            </a:r>
          </a:p>
          <a:p>
            <a:pPr marL="0" indent="0">
              <a:buNone/>
            </a:pPr>
            <a:r>
              <a:rPr lang="en-GB" dirty="0" smtClean="0"/>
              <a:t>Paul Meredith</a:t>
            </a:r>
          </a:p>
          <a:p>
            <a:pPr marL="0" indent="0">
              <a:buNone/>
            </a:pPr>
            <a:r>
              <a:rPr lang="en-GB" dirty="0" smtClean="0"/>
              <a:t>Connor Price</a:t>
            </a:r>
          </a:p>
          <a:p>
            <a:pPr marL="0" indent="0">
              <a:buNone/>
            </a:pPr>
            <a:r>
              <a:rPr lang="en-GB" dirty="0" smtClean="0"/>
              <a:t>Anoop Chauhan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US" dirty="0" smtClean="0"/>
              <a:t>on </a:t>
            </a:r>
            <a:r>
              <a:rPr lang="en-US" dirty="0"/>
              <a:t>behalf of the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</a:t>
            </a:r>
            <a:r>
              <a:rPr lang="en-US" dirty="0" smtClean="0"/>
              <a:t>ortsmouth </a:t>
            </a:r>
            <a:r>
              <a:rPr lang="en-US" b="1" dirty="0"/>
              <a:t>A</a:t>
            </a:r>
            <a:r>
              <a:rPr lang="en-US" dirty="0"/>
              <a:t>cademic </a:t>
            </a:r>
            <a:r>
              <a:rPr lang="en-US" b="1" dirty="0" err="1"/>
              <a:t>C</a:t>
            </a:r>
            <a:r>
              <a:rPr lang="en-US" dirty="0" err="1"/>
              <a:t>onsort</a:t>
            </a:r>
            <a:r>
              <a:rPr lang="en-US" b="1" dirty="0" err="1"/>
              <a:t>I</a:t>
            </a:r>
            <a:r>
              <a:rPr lang="en-US" dirty="0" err="1"/>
              <a:t>um</a:t>
            </a:r>
            <a:r>
              <a:rPr lang="en-US" dirty="0"/>
              <a:t> </a:t>
            </a:r>
            <a:r>
              <a:rPr lang="en-US" b="1" dirty="0"/>
              <a:t>F</a:t>
            </a:r>
            <a:r>
              <a:rPr lang="en-US" dirty="0"/>
              <a:t>or </a:t>
            </a:r>
            <a:r>
              <a:rPr lang="en-US" b="1" dirty="0"/>
              <a:t>I</a:t>
            </a:r>
            <a:r>
              <a:rPr lang="en-US" dirty="0"/>
              <a:t>nvestigating </a:t>
            </a:r>
            <a:r>
              <a:rPr lang="en-US" b="1" dirty="0"/>
              <a:t>C</a:t>
            </a:r>
            <a:r>
              <a:rPr lang="en-US" dirty="0"/>
              <a:t>OVID-</a:t>
            </a:r>
            <a:r>
              <a:rPr lang="en-US" b="1" dirty="0"/>
              <a:t>19 </a:t>
            </a:r>
            <a:r>
              <a:rPr lang="en-US" dirty="0"/>
              <a:t>(</a:t>
            </a:r>
            <a:r>
              <a:rPr lang="en-US" b="1" dirty="0"/>
              <a:t>PACIFIC-19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95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pic>
        <p:nvPicPr>
          <p:cNvPr id="3" name="Picture Placeholder 2" descr="Spinnaker tower on a sunny day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5" r="16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41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Early warning scores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routinely measured vital sign observations</a:t>
            </a:r>
          </a:p>
          <a:p>
            <a:endParaRPr lang="en-US" dirty="0" smtClean="0"/>
          </a:p>
          <a:p>
            <a:r>
              <a:rPr lang="en-GB" dirty="0"/>
              <a:t>tools for the </a:t>
            </a:r>
            <a:r>
              <a:rPr lang="en-US" dirty="0"/>
              <a:t>identification of patient deterioration</a:t>
            </a:r>
          </a:p>
          <a:p>
            <a:endParaRPr lang="en-US" dirty="0" smtClean="0"/>
          </a:p>
          <a:p>
            <a:r>
              <a:rPr lang="en-US" dirty="0" smtClean="0"/>
              <a:t>2012: National Early Warning Score (NEWS)</a:t>
            </a:r>
          </a:p>
          <a:p>
            <a:r>
              <a:rPr lang="en-US" dirty="0" smtClean="0"/>
              <a:t>2017: NEWS2 </a:t>
            </a:r>
          </a:p>
          <a:p>
            <a:endParaRPr lang="en-US" dirty="0"/>
          </a:p>
          <a:p>
            <a:r>
              <a:rPr lang="en-US" dirty="0" smtClean="0"/>
              <a:t>Validated in a </a:t>
            </a:r>
            <a:r>
              <a:rPr lang="en-US" dirty="0"/>
              <a:t>range of clinical conditions and settings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510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NEWS2</a:t>
            </a:r>
            <a:endParaRPr lang="en-GB" dirty="0"/>
          </a:p>
        </p:txBody>
      </p:sp>
      <p:pic>
        <p:nvPicPr>
          <p:cNvPr id="10" name="Picture 9" descr="A picture containing side, larg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34" y="1142799"/>
            <a:ext cx="7141023" cy="49064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23855" y="1142799"/>
            <a:ext cx="1692502" cy="4796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050599" y="1065542"/>
            <a:ext cx="2473406" cy="5060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823855" y="1142800"/>
            <a:ext cx="2448761" cy="5234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7822515" y="1142799"/>
            <a:ext cx="1843887" cy="4983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80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Monitoring protocols</a:t>
            </a:r>
            <a:endParaRPr lang="en-GB" dirty="0"/>
          </a:p>
        </p:txBody>
      </p:sp>
      <p:sp>
        <p:nvSpPr>
          <p:cNvPr id="16" name="Content Placeholder 3"/>
          <p:cNvSpPr txBox="1">
            <a:spLocks/>
          </p:cNvSpPr>
          <p:nvPr/>
        </p:nvSpPr>
        <p:spPr>
          <a:xfrm>
            <a:off x="491615" y="1708353"/>
            <a:ext cx="6823585" cy="4425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3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NEWS/NEWS2 determines escalation of care and when patient should next be monitored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</a:t>
            </a:r>
          </a:p>
          <a:p>
            <a:endParaRPr lang="en-US" dirty="0" smtClean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57554" y="4418936"/>
            <a:ext cx="1764000" cy="36933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240 minutes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88469" y="4418936"/>
            <a:ext cx="1763713" cy="36933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60 minutes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380108" y="4418936"/>
            <a:ext cx="1743194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30 minutes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02192" y="4418936"/>
            <a:ext cx="1764000" cy="36933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360 mins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357554" y="3698857"/>
            <a:ext cx="1764000" cy="369332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dirty="0"/>
              <a:t>3-4 or 3*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388470" y="3698856"/>
            <a:ext cx="1764000" cy="369332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dirty="0"/>
              <a:t>5-6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359589" y="3698856"/>
            <a:ext cx="1763713" cy="369332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7-20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402192" y="3698857"/>
            <a:ext cx="1764000" cy="369332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0-2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182375" y="2940812"/>
            <a:ext cx="216024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89A4A7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NEWS value?</a:t>
            </a:r>
          </a:p>
        </p:txBody>
      </p:sp>
      <p:cxnSp>
        <p:nvCxnSpPr>
          <p:cNvPr id="17" name="Elbow Connector 16"/>
          <p:cNvCxnSpPr>
            <a:cxnSpLocks/>
            <a:stCxn id="14" idx="2"/>
            <a:endCxn id="13" idx="0"/>
          </p:cNvCxnSpPr>
          <p:nvPr/>
        </p:nvCxnSpPr>
        <p:spPr bwMode="auto">
          <a:xfrm rot="5400000">
            <a:off x="4578988" y="2015349"/>
            <a:ext cx="388713" cy="2978303"/>
          </a:xfrm>
          <a:prstGeom prst="bentConnector3">
            <a:avLst>
              <a:gd name="adj1" fmla="val 50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Elbow Connector 17"/>
          <p:cNvCxnSpPr>
            <a:stCxn id="14" idx="2"/>
            <a:endCxn id="10" idx="0"/>
          </p:cNvCxnSpPr>
          <p:nvPr/>
        </p:nvCxnSpPr>
        <p:spPr bwMode="auto">
          <a:xfrm rot="5400000">
            <a:off x="5556669" y="2993030"/>
            <a:ext cx="388713" cy="1022941"/>
          </a:xfrm>
          <a:prstGeom prst="bentConnector3">
            <a:avLst>
              <a:gd name="adj1" fmla="val 50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Elbow Connector 18"/>
          <p:cNvCxnSpPr>
            <a:stCxn id="14" idx="2"/>
            <a:endCxn id="11" idx="0"/>
          </p:cNvCxnSpPr>
          <p:nvPr/>
        </p:nvCxnSpPr>
        <p:spPr bwMode="auto">
          <a:xfrm rot="16200000" flipH="1">
            <a:off x="6572126" y="3000512"/>
            <a:ext cx="388712" cy="1007975"/>
          </a:xfrm>
          <a:prstGeom prst="bentConnector3">
            <a:avLst>
              <a:gd name="adj1" fmla="val 50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Elbow Connector 19"/>
          <p:cNvCxnSpPr>
            <a:stCxn id="14" idx="2"/>
            <a:endCxn id="12" idx="0"/>
          </p:cNvCxnSpPr>
          <p:nvPr/>
        </p:nvCxnSpPr>
        <p:spPr bwMode="auto">
          <a:xfrm rot="16200000" flipH="1">
            <a:off x="7557614" y="2015024"/>
            <a:ext cx="388712" cy="2978951"/>
          </a:xfrm>
          <a:prstGeom prst="bentConnector3">
            <a:avLst>
              <a:gd name="adj1" fmla="val 50000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cxnSpLocks/>
            <a:stCxn id="13" idx="2"/>
            <a:endCxn id="9" idx="0"/>
          </p:cNvCxnSpPr>
          <p:nvPr/>
        </p:nvCxnSpPr>
        <p:spPr bwMode="auto">
          <a:xfrm>
            <a:off x="3284192" y="4068189"/>
            <a:ext cx="0" cy="350747"/>
          </a:xfrm>
          <a:prstGeom prst="straightConnector1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0" idx="2"/>
            <a:endCxn id="6" idx="0"/>
          </p:cNvCxnSpPr>
          <p:nvPr/>
        </p:nvCxnSpPr>
        <p:spPr bwMode="auto">
          <a:xfrm>
            <a:off x="5239554" y="4068189"/>
            <a:ext cx="0" cy="350747"/>
          </a:xfrm>
          <a:prstGeom prst="straightConnector1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1" idx="2"/>
            <a:endCxn id="7" idx="0"/>
          </p:cNvCxnSpPr>
          <p:nvPr/>
        </p:nvCxnSpPr>
        <p:spPr bwMode="auto">
          <a:xfrm flipH="1">
            <a:off x="7270326" y="4068188"/>
            <a:ext cx="144" cy="350748"/>
          </a:xfrm>
          <a:prstGeom prst="straightConnector1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2" idx="2"/>
            <a:endCxn id="8" idx="0"/>
          </p:cNvCxnSpPr>
          <p:nvPr/>
        </p:nvCxnSpPr>
        <p:spPr bwMode="auto">
          <a:xfrm>
            <a:off x="9241446" y="4068188"/>
            <a:ext cx="10259" cy="350748"/>
          </a:xfrm>
          <a:prstGeom prst="straightConnector1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12971" y="4284121"/>
            <a:ext cx="16557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dirty="0"/>
              <a:t>Min. obs</a:t>
            </a:r>
            <a:r>
              <a:rPr lang="en-GB" u="sng" baseline="30000" dirty="0"/>
              <a:t>n</a:t>
            </a:r>
            <a:r>
              <a:rPr lang="en-GB" dirty="0"/>
              <a:t> frequency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941620" y="5317818"/>
            <a:ext cx="3725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3* = score of 3 for a single parameter </a:t>
            </a:r>
          </a:p>
        </p:txBody>
      </p:sp>
    </p:spTree>
    <p:extLst>
      <p:ext uri="{BB962C8B-B14F-4D97-AF65-F5344CB8AC3E}">
        <p14:creationId xmlns:p14="http://schemas.microsoft.com/office/powerpoint/2010/main" val="5412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COVID-19 pandemic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91615" y="1708353"/>
            <a:ext cx="10115425" cy="4425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17th </a:t>
            </a:r>
            <a:r>
              <a:rPr lang="en-US" dirty="0"/>
              <a:t>March </a:t>
            </a:r>
            <a:r>
              <a:rPr lang="en-US" dirty="0" smtClean="0"/>
              <a:t>2020 - </a:t>
            </a:r>
            <a:r>
              <a:rPr lang="en-GB" dirty="0" smtClean="0"/>
              <a:t>NHS </a:t>
            </a:r>
            <a:r>
              <a:rPr lang="en-US" dirty="0"/>
              <a:t>wrote to </a:t>
            </a:r>
            <a:r>
              <a:rPr lang="en-US" dirty="0" smtClean="0"/>
              <a:t>hospitals:</a:t>
            </a:r>
          </a:p>
          <a:p>
            <a:pPr lvl="1"/>
            <a:r>
              <a:rPr lang="en-US" dirty="0" smtClean="0"/>
              <a:t>discharge all medically </a:t>
            </a:r>
            <a:r>
              <a:rPr lang="en-US" dirty="0"/>
              <a:t>fit, hospital </a:t>
            </a:r>
            <a:r>
              <a:rPr lang="en-US" dirty="0" smtClean="0"/>
              <a:t>in-patients</a:t>
            </a:r>
          </a:p>
          <a:p>
            <a:pPr lvl="1"/>
            <a:r>
              <a:rPr lang="en-US" dirty="0" smtClean="0"/>
              <a:t>wind-down </a:t>
            </a:r>
            <a:r>
              <a:rPr lang="en-US" dirty="0"/>
              <a:t>elective activity over the following 30 </a:t>
            </a:r>
            <a:r>
              <a:rPr lang="en-US" dirty="0" smtClean="0"/>
              <a:t>days</a:t>
            </a:r>
          </a:p>
          <a:p>
            <a:pPr lvl="1"/>
            <a:r>
              <a:rPr lang="en-US" dirty="0" smtClean="0"/>
              <a:t>postpone </a:t>
            </a:r>
            <a:r>
              <a:rPr lang="en-US" dirty="0"/>
              <a:t>all </a:t>
            </a:r>
            <a:r>
              <a:rPr lang="en-US" dirty="0" smtClean="0"/>
              <a:t>non-urgent </a:t>
            </a:r>
            <a:r>
              <a:rPr lang="en-US" dirty="0"/>
              <a:t>elective operations </a:t>
            </a:r>
            <a:r>
              <a:rPr lang="en-US" dirty="0" smtClean="0"/>
              <a:t>from mid-April</a:t>
            </a:r>
          </a:p>
          <a:p>
            <a:pPr lvl="1"/>
            <a:r>
              <a:rPr lang="en-US" dirty="0" smtClean="0"/>
              <a:t>expand </a:t>
            </a:r>
            <a:r>
              <a:rPr lang="en-US" dirty="0"/>
              <a:t>critical care capacity</a:t>
            </a:r>
            <a:endParaRPr lang="en-US" dirty="0" smtClean="0"/>
          </a:p>
          <a:p>
            <a:pPr marL="0" indent="0">
              <a:spcAft>
                <a:spcPts val="1800"/>
              </a:spcAft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NEWS2 </a:t>
            </a:r>
            <a:r>
              <a:rPr lang="en-US" sz="2200" dirty="0"/>
              <a:t>is currently recommended for use in patients with COVID-19 by the Royal College of Physicians of London (RCP) and the World Health </a:t>
            </a:r>
            <a:r>
              <a:rPr lang="en-US" sz="2200" dirty="0" err="1"/>
              <a:t>Organisation</a:t>
            </a:r>
            <a:r>
              <a:rPr lang="en-US" sz="2200" dirty="0"/>
              <a:t> (WHO) 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National </a:t>
            </a:r>
            <a:r>
              <a:rPr lang="en-US" sz="2200" dirty="0"/>
              <a:t>Institute for Health Care and Excellence (NICE) states </a:t>
            </a:r>
            <a:r>
              <a:rPr lang="en-US" sz="2200" dirty="0" smtClean="0"/>
              <a:t>NEWS2 may help predict risk </a:t>
            </a:r>
            <a:r>
              <a:rPr lang="en-US" sz="2200" dirty="0"/>
              <a:t>of clinical deterioration in COVID-19 pneumonia in the </a:t>
            </a:r>
            <a:r>
              <a:rPr lang="en-GB" sz="2200" dirty="0"/>
              <a:t>community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51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Study question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0" indent="-457200">
              <a:buAutoNum type="arabicParenR"/>
            </a:pPr>
            <a:r>
              <a:rPr lang="en-GB" dirty="0" smtClean="0"/>
              <a:t>How does NEWS/NEWS2 perform in patients with Coronavirus </a:t>
            </a:r>
            <a:r>
              <a:rPr lang="en-GB" dirty="0"/>
              <a:t>disease 2019 (COVID-19</a:t>
            </a:r>
            <a:r>
              <a:rPr lang="en-GB" dirty="0" smtClean="0"/>
              <a:t>)?</a:t>
            </a:r>
          </a:p>
          <a:p>
            <a:pPr marL="457200" indent="-457200">
              <a:buAutoNum type="arabicParenR"/>
            </a:pPr>
            <a:endParaRPr lang="en-GB" dirty="0" smtClean="0"/>
          </a:p>
          <a:p>
            <a:pPr marL="457200" indent="-457200">
              <a:buAutoNum type="arabicParenR"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 smtClean="0"/>
              <a:t>How has the </a:t>
            </a:r>
            <a:r>
              <a:rPr lang="en-GB" dirty="0"/>
              <a:t>pandemic </a:t>
            </a:r>
            <a:r>
              <a:rPr lang="en-GB" dirty="0" smtClean="0"/>
              <a:t>affected </a:t>
            </a:r>
            <a:r>
              <a:rPr lang="en-GB" dirty="0"/>
              <a:t>compliance with vital sign monitoring</a:t>
            </a:r>
            <a:r>
              <a:rPr lang="en-GB" b="1" dirty="0"/>
              <a:t> </a:t>
            </a:r>
            <a:r>
              <a:rPr lang="en-GB" dirty="0"/>
              <a:t>on general </a:t>
            </a:r>
            <a:r>
              <a:rPr lang="en-GB" dirty="0" smtClean="0"/>
              <a:t>wards?</a:t>
            </a:r>
          </a:p>
          <a:p>
            <a:pPr marL="457200" indent="-457200"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0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Study setting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15" y="1325171"/>
            <a:ext cx="11164868" cy="4425748"/>
          </a:xfrm>
        </p:spPr>
        <p:txBody>
          <a:bodyPr/>
          <a:lstStyle/>
          <a:p>
            <a:r>
              <a:rPr lang="en-GB" dirty="0" smtClean="0"/>
              <a:t>Retrospective cohort study</a:t>
            </a:r>
          </a:p>
          <a:p>
            <a:r>
              <a:rPr lang="en-GB" dirty="0" smtClean="0"/>
              <a:t>Portsmouth Hospitals University NHS Trust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smtClean="0"/>
              <a:t>- </a:t>
            </a:r>
            <a:r>
              <a:rPr lang="en-US" dirty="0"/>
              <a:t>large </a:t>
            </a:r>
            <a:r>
              <a:rPr lang="en-US" dirty="0" smtClean="0"/>
              <a:t>acute </a:t>
            </a:r>
            <a:r>
              <a:rPr lang="en-US" dirty="0"/>
              <a:t>general hospital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Data from Jan 2018 – April 2020 (inclusive)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 smtClean="0"/>
              <a:t>Demographic</a:t>
            </a:r>
            <a:r>
              <a:rPr lang="en-GB" dirty="0" smtClean="0"/>
              <a:t>, admission, vital signs, PCR </a:t>
            </a:r>
            <a:r>
              <a:rPr lang="en-GB" dirty="0" smtClean="0"/>
              <a:t>tests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dirty="0"/>
              <a:t>	</a:t>
            </a:r>
            <a:r>
              <a:rPr lang="en-US" sz="2400" dirty="0"/>
              <a:t>2,867,313 vital sign sets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/>
              <a:t>	from 97,669 admissions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/>
              <a:t>	and 60,436 discrete </a:t>
            </a:r>
            <a:r>
              <a:rPr lang="en-US" sz="2400" dirty="0" smtClean="0"/>
              <a:t>patients</a:t>
            </a:r>
            <a:endParaRPr lang="en-GB" dirty="0" smtClean="0"/>
          </a:p>
          <a:p>
            <a:pPr>
              <a:spcBef>
                <a:spcPts val="1800"/>
              </a:spcBef>
            </a:pPr>
            <a:r>
              <a:rPr lang="en-GB" dirty="0" smtClean="0"/>
              <a:t>Combined outcome: death or unanticipated ICU admission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dirty="0"/>
              <a:t>	</a:t>
            </a:r>
            <a:r>
              <a:rPr lang="en-GB" dirty="0" smtClean="0"/>
              <a:t>within 24h of observations</a:t>
            </a:r>
          </a:p>
          <a:p>
            <a:endParaRPr lang="en-GB" dirty="0"/>
          </a:p>
        </p:txBody>
      </p:sp>
      <p:pic>
        <p:nvPicPr>
          <p:cNvPr id="4" name="Picture 3" descr="C:\Documents and Settings\Gary\Desktop\Patient Safety Awards\Microsoft visit photos\GLP_0045.JPG"/>
          <p:cNvPicPr>
            <a:picLocks noChangeAspect="1" noChangeArrowheads="1"/>
          </p:cNvPicPr>
          <p:nvPr/>
        </p:nvPicPr>
        <p:blipFill rotWithShape="1">
          <a:blip r:embed="rId2" cstate="print"/>
          <a:srcRect t="7773" r="32660"/>
          <a:stretch/>
        </p:blipFill>
        <p:spPr bwMode="auto">
          <a:xfrm>
            <a:off x="7915653" y="60960"/>
            <a:ext cx="3748572" cy="3409832"/>
          </a:xfrm>
          <a:prstGeom prst="rect">
            <a:avLst/>
          </a:prstGeom>
          <a:noFill/>
          <a:ln w="38100" cmpd="sng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8681" y="2717079"/>
            <a:ext cx="3781079" cy="269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n</a:t>
            </a:r>
            <a:r>
              <a:rPr lang="en-GB" dirty="0" smtClean="0"/>
              <a:t>ew R user &amp; </a:t>
            </a:r>
            <a:r>
              <a:rPr lang="en-GB" dirty="0" err="1" smtClean="0"/>
              <a:t>tidyverse</a:t>
            </a:r>
            <a:r>
              <a:rPr lang="en-GB" dirty="0" smtClean="0"/>
              <a:t> fan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Packages used:</a:t>
            </a:r>
            <a:endParaRPr lang="en-GB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 err="1" smtClean="0"/>
              <a:t>dplyr</a:t>
            </a:r>
            <a:endParaRPr lang="en-GB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 err="1" smtClean="0"/>
              <a:t>lubridate</a:t>
            </a:r>
            <a:endParaRPr lang="en-GB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 err="1" smtClean="0"/>
              <a:t>ggplot</a:t>
            </a:r>
            <a:endParaRPr lang="en-GB" sz="2400" dirty="0" smtClean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 err="1"/>
              <a:t>p</a:t>
            </a:r>
            <a:r>
              <a:rPr lang="en-GB" sz="2400" dirty="0" err="1" smtClean="0"/>
              <a:t>urrr</a:t>
            </a:r>
            <a:endParaRPr lang="en-GB" sz="2400" dirty="0" smtClean="0"/>
          </a:p>
          <a:p>
            <a:pPr marL="914400" lvl="2" indent="0">
              <a:buNone/>
            </a:pPr>
            <a:endParaRPr lang="en-GB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2400" dirty="0" err="1" smtClean="0"/>
              <a:t>data.table</a:t>
            </a:r>
            <a:endParaRPr lang="en-GB" sz="2400" dirty="0" smtClean="0"/>
          </a:p>
        </p:txBody>
      </p:sp>
      <p:pic>
        <p:nvPicPr>
          <p:cNvPr id="3078" name="Picture 6" descr="Learning Functional Programming &amp; purrr – paulvanderlaken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344" y="439837"/>
            <a:ext cx="2160000" cy="250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dyver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94" y="2290531"/>
            <a:ext cx="2160000" cy="25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- Rdatatable/data.table: R's data.table package extends data.frame: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4" r="5633"/>
          <a:stretch/>
        </p:blipFill>
        <p:spPr bwMode="auto">
          <a:xfrm>
            <a:off x="9199919" y="2279217"/>
            <a:ext cx="2196000" cy="24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 Packages - RStudi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9" y="4124394"/>
            <a:ext cx="2160000" cy="250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aura Wiley, PhD on Twitter: &quot;Making hex logos, 2 down (readr, lubridate),  1 to go (stringer). Share design ideas! #rstats cc: @hadleywickham  http://t.co/OsYDq4EmcX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44" y="2290531"/>
            <a:ext cx="2160000" cy="25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he tidyverse logo, using ASCII or Unicode characters — tidyverse_logo •  tidyver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9" y="451413"/>
            <a:ext cx="2160000" cy="249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5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oP master">
  <a:themeElements>
    <a:clrScheme name="UoP Masterbrand">
      <a:dk1>
        <a:srgbClr val="000000"/>
      </a:dk1>
      <a:lt1>
        <a:sysClr val="window" lastClr="FFFFFF"/>
      </a:lt1>
      <a:dk2>
        <a:srgbClr val="621360"/>
      </a:dk2>
      <a:lt2>
        <a:srgbClr val="FFFFFF"/>
      </a:lt2>
      <a:accent1>
        <a:srgbClr val="00A0FF"/>
      </a:accent1>
      <a:accent2>
        <a:srgbClr val="621360"/>
      </a:accent2>
      <a:accent3>
        <a:srgbClr val="D1D1D1"/>
      </a:accent3>
      <a:accent4>
        <a:srgbClr val="621360"/>
      </a:accent4>
      <a:accent5>
        <a:srgbClr val="ABAAAA"/>
      </a:accent5>
      <a:accent6>
        <a:srgbClr val="3C023C"/>
      </a:accent6>
      <a:hlink>
        <a:srgbClr val="00A0FF"/>
      </a:hlink>
      <a:folHlink>
        <a:srgbClr val="0078B4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 fontScale="92500"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P template Dec 2017" id="{E399D98F-AA36-40FE-8BE3-1B3393B987A6}" vid="{435CCFB2-9E03-430A-9174-ACE88AD2AA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48D3552BA4D54EA7D6349B957E6F80" ma:contentTypeVersion="12" ma:contentTypeDescription="Create a new document." ma:contentTypeScope="" ma:versionID="d6b4c87a83b381ad360fee2f63f6c0ad">
  <xsd:schema xmlns:xsd="http://www.w3.org/2001/XMLSchema" xmlns:xs="http://www.w3.org/2001/XMLSchema" xmlns:p="http://schemas.microsoft.com/office/2006/metadata/properties" xmlns:ns2="b632ed8f-4da2-450d-be64-a21447441809" xmlns:ns3="a8393aab-0c98-47e5-9894-d3a389a13a61" targetNamespace="http://schemas.microsoft.com/office/2006/metadata/properties" ma:root="true" ma:fieldsID="06d1cfd5520d9fd6bb40bca2eb3c5e4c" ns2:_="" ns3:_="">
    <xsd:import namespace="b632ed8f-4da2-450d-be64-a21447441809"/>
    <xsd:import namespace="a8393aab-0c98-47e5-9894-d3a389a1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2ed8f-4da2-450d-be64-a2144744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3aab-0c98-47e5-9894-d3a389a13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664861-6982-43D9-886D-BA71676DA727}"/>
</file>

<file path=customXml/itemProps2.xml><?xml version="1.0" encoding="utf-8"?>
<ds:datastoreItem xmlns:ds="http://schemas.openxmlformats.org/officeDocument/2006/customXml" ds:itemID="{DFBC46D3-F17D-42FF-8E50-6D11E1F9052F}"/>
</file>

<file path=customXml/itemProps3.xml><?xml version="1.0" encoding="utf-8"?>
<ds:datastoreItem xmlns:ds="http://schemas.openxmlformats.org/officeDocument/2006/customXml" ds:itemID="{85088148-3A1F-46D5-B735-C60F19B4F90A}"/>
</file>

<file path=docProps/app.xml><?xml version="1.0" encoding="utf-8"?>
<Properties xmlns="http://schemas.openxmlformats.org/officeDocument/2006/extended-properties" xmlns:vt="http://schemas.openxmlformats.org/officeDocument/2006/docPropsVTypes">
  <TotalTime>7446</TotalTime>
  <Words>507</Words>
  <Application>Microsoft Office PowerPoint</Application>
  <PresentationFormat>Widescreen</PresentationFormat>
  <Paragraphs>112</Paragraphs>
  <Slides>20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Aero Bold</vt:lpstr>
      <vt:lpstr>Aero Light</vt:lpstr>
      <vt:lpstr>Arial</vt:lpstr>
      <vt:lpstr>Calibri</vt:lpstr>
      <vt:lpstr>Calibri bold</vt:lpstr>
      <vt:lpstr>Calibri Light</vt:lpstr>
      <vt:lpstr>Wingdings</vt:lpstr>
      <vt:lpstr>Office Theme</vt:lpstr>
      <vt:lpstr>UoP master</vt:lpstr>
      <vt:lpstr>Performance of NEWS/NEWS2 and  compliance with vital sign monitoring  during the COVID-19 pandemic</vt:lpstr>
      <vt:lpstr>The team</vt:lpstr>
      <vt:lpstr>Early warning scores</vt:lpstr>
      <vt:lpstr>NEWS2</vt:lpstr>
      <vt:lpstr>Monitoring protocols</vt:lpstr>
      <vt:lpstr>COVID-19 pandemic</vt:lpstr>
      <vt:lpstr>Study question</vt:lpstr>
      <vt:lpstr>Study setting</vt:lpstr>
      <vt:lpstr>Data analysis</vt:lpstr>
      <vt:lpstr>Cohorts for NEWS performance assessement</vt:lpstr>
      <vt:lpstr>NEWS/NEWS2 distributions</vt:lpstr>
      <vt:lpstr>Risk of outcome</vt:lpstr>
      <vt:lpstr>NEWS performance</vt:lpstr>
      <vt:lpstr>Monitoring compliance</vt:lpstr>
      <vt:lpstr>Observation patterns</vt:lpstr>
      <vt:lpstr>Compliance with protocol</vt:lpstr>
      <vt:lpstr>Compliance with protocol</vt:lpstr>
      <vt:lpstr>Compliance with protocol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of NEWS/NEWS2 and  compliance with vital sign monitoring  during the COVID-19 pandemic</dc:title>
  <dc:creator>Ina Kostakis</dc:creator>
  <cp:lastModifiedBy>Ina Kostakis</cp:lastModifiedBy>
  <cp:revision>60</cp:revision>
  <dcterms:created xsi:type="dcterms:W3CDTF">2020-10-13T10:08:29Z</dcterms:created>
  <dcterms:modified xsi:type="dcterms:W3CDTF">2020-11-04T18:05:44Z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0x0101001A48D3552BA4D54EA7D6349B957E6F80</vt:lpwstr>
  </property>
</Properties>
</file>